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97" r:id="rId4"/>
    <p:sldId id="287" r:id="rId5"/>
    <p:sldId id="360" r:id="rId6"/>
    <p:sldId id="384" r:id="rId7"/>
    <p:sldId id="369" r:id="rId8"/>
    <p:sldId id="333" r:id="rId9"/>
    <p:sldId id="376" r:id="rId10"/>
    <p:sldId id="377" r:id="rId11"/>
    <p:sldId id="370" r:id="rId12"/>
    <p:sldId id="383" r:id="rId13"/>
    <p:sldId id="385" r:id="rId14"/>
    <p:sldId id="386" r:id="rId15"/>
    <p:sldId id="371" r:id="rId16"/>
    <p:sldId id="365" r:id="rId17"/>
    <p:sldId id="288" r:id="rId18"/>
    <p:sldId id="291" r:id="rId19"/>
    <p:sldId id="372" r:id="rId20"/>
    <p:sldId id="331" r:id="rId21"/>
    <p:sldId id="259" r:id="rId22"/>
  </p:sldIdLst>
  <p:sldSz cx="9144000" cy="6858000" type="screen4x3"/>
  <p:notesSz cx="9686925" cy="6858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39AADE"/>
    <a:srgbClr val="7C123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2" autoAdjust="0"/>
    <p:restoredTop sz="94595" autoAdjust="0"/>
  </p:normalViewPr>
  <p:slideViewPr>
    <p:cSldViewPr>
      <p:cViewPr>
        <p:scale>
          <a:sx n="90" d="100"/>
          <a:sy n="90" d="100"/>
        </p:scale>
        <p:origin x="-816" y="6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78"/>
      </p:cViewPr>
      <p:guideLst>
        <p:guide orient="horz" pos="2160"/>
        <p:guide pos="305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F6AB4D-7D9F-436A-93BF-2DFEDA897F84}" type="doc">
      <dgm:prSet loTypeId="urn:microsoft.com/office/officeart/2005/8/layout/process1" loCatId="process" qsTypeId="urn:microsoft.com/office/officeart/2005/8/quickstyle/simple1" qsCatId="simple" csTypeId="urn:microsoft.com/office/officeart/2005/8/colors/accent2_2" csCatId="accent2" phldr="1"/>
      <dgm:spPr/>
    </dgm:pt>
    <dgm:pt modelId="{DE506D48-BC56-47BF-94F6-970D70B3699C}">
      <dgm:prSet phldrT="[Texto]"/>
      <dgm:spPr>
        <a:solidFill>
          <a:srgbClr val="7C1232">
            <a:alpha val="85000"/>
          </a:srgbClr>
        </a:solidFill>
      </dgm:spPr>
      <dgm:t>
        <a:bodyPr/>
        <a:lstStyle/>
        <a:p>
          <a:r>
            <a:rPr lang="es-ES" noProof="0" dirty="0" smtClean="0"/>
            <a:t>Trámite / Gestión</a:t>
          </a:r>
          <a:endParaRPr lang="es-ES" noProof="0" dirty="0"/>
        </a:p>
      </dgm:t>
    </dgm:pt>
    <dgm:pt modelId="{9B775692-2150-4318-8834-6BD4AFAC1AA2}" type="parTrans" cxnId="{9A3F92C4-4E22-4924-9DB4-4BD7C17630C3}">
      <dgm:prSet/>
      <dgm:spPr/>
      <dgm:t>
        <a:bodyPr/>
        <a:lstStyle/>
        <a:p>
          <a:endParaRPr lang="ca-ES"/>
        </a:p>
      </dgm:t>
    </dgm:pt>
    <dgm:pt modelId="{7DD19631-A7B9-41B8-AFD3-8787E27804DD}" type="sibTrans" cxnId="{9A3F92C4-4E22-4924-9DB4-4BD7C17630C3}">
      <dgm:prSet/>
      <dgm:spPr>
        <a:solidFill>
          <a:srgbClr val="7C1232">
            <a:alpha val="90000"/>
          </a:srgbClr>
        </a:solidFill>
      </dgm:spPr>
      <dgm:t>
        <a:bodyPr/>
        <a:lstStyle/>
        <a:p>
          <a:endParaRPr lang="ca-ES"/>
        </a:p>
      </dgm:t>
    </dgm:pt>
    <dgm:pt modelId="{665C0A8F-5BA7-420D-AC1D-EC7B2B961D1B}">
      <dgm:prSet phldrT="[Texto]"/>
      <dgm:spPr>
        <a:solidFill>
          <a:srgbClr val="7C1232">
            <a:alpha val="71000"/>
          </a:srgbClr>
        </a:solidFill>
      </dgm:spPr>
      <dgm:t>
        <a:bodyPr/>
        <a:lstStyle/>
        <a:p>
          <a:r>
            <a:rPr lang="es-ES" noProof="0" dirty="0" smtClean="0"/>
            <a:t>Vigencia</a:t>
          </a:r>
          <a:endParaRPr lang="es-ES" noProof="0" dirty="0"/>
        </a:p>
      </dgm:t>
    </dgm:pt>
    <dgm:pt modelId="{723CE5FE-682F-4CB0-AF88-4AA9DE1A1EDC}" type="parTrans" cxnId="{D30B5B35-C0EA-4DC9-BBD9-3BB340F9E81D}">
      <dgm:prSet/>
      <dgm:spPr/>
      <dgm:t>
        <a:bodyPr/>
        <a:lstStyle/>
        <a:p>
          <a:endParaRPr lang="ca-ES"/>
        </a:p>
      </dgm:t>
    </dgm:pt>
    <dgm:pt modelId="{2FDF70B3-8F86-4275-817A-FB03DE3C8943}" type="sibTrans" cxnId="{D30B5B35-C0EA-4DC9-BBD9-3BB340F9E81D}">
      <dgm:prSet/>
      <dgm:spPr/>
      <dgm:t>
        <a:bodyPr/>
        <a:lstStyle/>
        <a:p>
          <a:endParaRPr lang="ca-ES"/>
        </a:p>
      </dgm:t>
    </dgm:pt>
    <dgm:pt modelId="{3D6FAD0E-4852-4DBF-B4EC-9CF180AC6229}" type="pres">
      <dgm:prSet presAssocID="{27F6AB4D-7D9F-436A-93BF-2DFEDA897F84}" presName="Name0" presStyleCnt="0">
        <dgm:presLayoutVars>
          <dgm:dir/>
          <dgm:resizeHandles val="exact"/>
        </dgm:presLayoutVars>
      </dgm:prSet>
      <dgm:spPr/>
    </dgm:pt>
    <dgm:pt modelId="{C45DBF36-823F-42CF-A836-95F9E04AFCB1}" type="pres">
      <dgm:prSet presAssocID="{DE506D48-BC56-47BF-94F6-970D70B3699C}" presName="node" presStyleLbl="node1" presStyleIdx="0" presStyleCnt="2">
        <dgm:presLayoutVars>
          <dgm:bulletEnabled val="1"/>
        </dgm:presLayoutVars>
      </dgm:prSet>
      <dgm:spPr/>
      <dgm:t>
        <a:bodyPr/>
        <a:lstStyle/>
        <a:p>
          <a:endParaRPr lang="ca-ES"/>
        </a:p>
      </dgm:t>
    </dgm:pt>
    <dgm:pt modelId="{9F1E93D4-F6A9-4D4E-AF29-1EDF8C64A73A}" type="pres">
      <dgm:prSet presAssocID="{7DD19631-A7B9-41B8-AFD3-8787E27804DD}" presName="sibTrans" presStyleLbl="sibTrans2D1" presStyleIdx="0" presStyleCnt="1"/>
      <dgm:spPr/>
      <dgm:t>
        <a:bodyPr/>
        <a:lstStyle/>
        <a:p>
          <a:endParaRPr lang="ca-ES"/>
        </a:p>
      </dgm:t>
    </dgm:pt>
    <dgm:pt modelId="{2D6A2DAC-5584-4785-B995-8B955C3EF5A7}" type="pres">
      <dgm:prSet presAssocID="{7DD19631-A7B9-41B8-AFD3-8787E27804DD}" presName="connectorText" presStyleLbl="sibTrans2D1" presStyleIdx="0" presStyleCnt="1"/>
      <dgm:spPr/>
      <dgm:t>
        <a:bodyPr/>
        <a:lstStyle/>
        <a:p>
          <a:endParaRPr lang="ca-ES"/>
        </a:p>
      </dgm:t>
    </dgm:pt>
    <dgm:pt modelId="{E0A5E0E6-F99F-447C-AF88-F8B6CFA778C4}" type="pres">
      <dgm:prSet presAssocID="{665C0A8F-5BA7-420D-AC1D-EC7B2B961D1B}" presName="node" presStyleLbl="node1" presStyleIdx="1" presStyleCnt="2">
        <dgm:presLayoutVars>
          <dgm:bulletEnabled val="1"/>
        </dgm:presLayoutVars>
      </dgm:prSet>
      <dgm:spPr/>
      <dgm:t>
        <a:bodyPr/>
        <a:lstStyle/>
        <a:p>
          <a:endParaRPr lang="ca-ES"/>
        </a:p>
      </dgm:t>
    </dgm:pt>
  </dgm:ptLst>
  <dgm:cxnLst>
    <dgm:cxn modelId="{45F5CF31-9FB4-40D0-BB03-D0E6F6556A99}" type="presOf" srcId="{27F6AB4D-7D9F-436A-93BF-2DFEDA897F84}" destId="{3D6FAD0E-4852-4DBF-B4EC-9CF180AC6229}" srcOrd="0" destOrd="0" presId="urn:microsoft.com/office/officeart/2005/8/layout/process1"/>
    <dgm:cxn modelId="{9A3F92C4-4E22-4924-9DB4-4BD7C17630C3}" srcId="{27F6AB4D-7D9F-436A-93BF-2DFEDA897F84}" destId="{DE506D48-BC56-47BF-94F6-970D70B3699C}" srcOrd="0" destOrd="0" parTransId="{9B775692-2150-4318-8834-6BD4AFAC1AA2}" sibTransId="{7DD19631-A7B9-41B8-AFD3-8787E27804DD}"/>
    <dgm:cxn modelId="{B7670F71-E831-4578-8318-6B1D50064EDE}" type="presOf" srcId="{7DD19631-A7B9-41B8-AFD3-8787E27804DD}" destId="{2D6A2DAC-5584-4785-B995-8B955C3EF5A7}" srcOrd="1" destOrd="0" presId="urn:microsoft.com/office/officeart/2005/8/layout/process1"/>
    <dgm:cxn modelId="{94584235-14C3-4446-8EBD-32E14934965B}" type="presOf" srcId="{DE506D48-BC56-47BF-94F6-970D70B3699C}" destId="{C45DBF36-823F-42CF-A836-95F9E04AFCB1}" srcOrd="0" destOrd="0" presId="urn:microsoft.com/office/officeart/2005/8/layout/process1"/>
    <dgm:cxn modelId="{D30B5B35-C0EA-4DC9-BBD9-3BB340F9E81D}" srcId="{27F6AB4D-7D9F-436A-93BF-2DFEDA897F84}" destId="{665C0A8F-5BA7-420D-AC1D-EC7B2B961D1B}" srcOrd="1" destOrd="0" parTransId="{723CE5FE-682F-4CB0-AF88-4AA9DE1A1EDC}" sibTransId="{2FDF70B3-8F86-4275-817A-FB03DE3C8943}"/>
    <dgm:cxn modelId="{8557A74E-A11C-4D7B-9E31-05090ADB91B4}" type="presOf" srcId="{665C0A8F-5BA7-420D-AC1D-EC7B2B961D1B}" destId="{E0A5E0E6-F99F-447C-AF88-F8B6CFA778C4}" srcOrd="0" destOrd="0" presId="urn:microsoft.com/office/officeart/2005/8/layout/process1"/>
    <dgm:cxn modelId="{C9B55148-FB6E-4FD6-821A-6353CBE0BDB9}" type="presOf" srcId="{7DD19631-A7B9-41B8-AFD3-8787E27804DD}" destId="{9F1E93D4-F6A9-4D4E-AF29-1EDF8C64A73A}" srcOrd="0" destOrd="0" presId="urn:microsoft.com/office/officeart/2005/8/layout/process1"/>
    <dgm:cxn modelId="{959F6336-F100-4FD3-B33B-021E6AE8D704}" type="presParOf" srcId="{3D6FAD0E-4852-4DBF-B4EC-9CF180AC6229}" destId="{C45DBF36-823F-42CF-A836-95F9E04AFCB1}" srcOrd="0" destOrd="0" presId="urn:microsoft.com/office/officeart/2005/8/layout/process1"/>
    <dgm:cxn modelId="{45BB4238-9C2C-4F2E-BB03-B779FAE8A291}" type="presParOf" srcId="{3D6FAD0E-4852-4DBF-B4EC-9CF180AC6229}" destId="{9F1E93D4-F6A9-4D4E-AF29-1EDF8C64A73A}" srcOrd="1" destOrd="0" presId="urn:microsoft.com/office/officeart/2005/8/layout/process1"/>
    <dgm:cxn modelId="{8633DCE7-0F4E-40D8-B4E5-9A1133364401}" type="presParOf" srcId="{9F1E93D4-F6A9-4D4E-AF29-1EDF8C64A73A}" destId="{2D6A2DAC-5584-4785-B995-8B955C3EF5A7}" srcOrd="0" destOrd="0" presId="urn:microsoft.com/office/officeart/2005/8/layout/process1"/>
    <dgm:cxn modelId="{6C84663F-FDE9-4FB3-BAF8-EF9645A8601E}" type="presParOf" srcId="{3D6FAD0E-4852-4DBF-B4EC-9CF180AC6229}" destId="{E0A5E0E6-F99F-447C-AF88-F8B6CFA778C4}" srcOrd="2" destOrd="0" presId="urn:microsoft.com/office/officeart/2005/8/layout/process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5DBF36-823F-42CF-A836-95F9E04AFCB1}">
      <dsp:nvSpPr>
        <dsp:cNvPr id="0" name=""/>
        <dsp:cNvSpPr/>
      </dsp:nvSpPr>
      <dsp:spPr>
        <a:xfrm>
          <a:off x="764" y="0"/>
          <a:ext cx="1629403" cy="519832"/>
        </a:xfrm>
        <a:prstGeom prst="roundRect">
          <a:avLst>
            <a:gd name="adj" fmla="val 10000"/>
          </a:avLst>
        </a:prstGeom>
        <a:solidFill>
          <a:srgbClr val="7C1232">
            <a:alpha val="85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noProof="0" dirty="0" smtClean="0"/>
            <a:t>Trámite / Gestión</a:t>
          </a:r>
          <a:endParaRPr lang="es-ES" sz="1600" kern="1200" noProof="0" dirty="0"/>
        </a:p>
      </dsp:txBody>
      <dsp:txXfrm>
        <a:off x="764" y="0"/>
        <a:ext cx="1629403" cy="519832"/>
      </dsp:txXfrm>
    </dsp:sp>
    <dsp:sp modelId="{9F1E93D4-F6A9-4D4E-AF29-1EDF8C64A73A}">
      <dsp:nvSpPr>
        <dsp:cNvPr id="0" name=""/>
        <dsp:cNvSpPr/>
      </dsp:nvSpPr>
      <dsp:spPr>
        <a:xfrm>
          <a:off x="1793107" y="57869"/>
          <a:ext cx="345433" cy="404092"/>
        </a:xfrm>
        <a:prstGeom prst="rightArrow">
          <a:avLst>
            <a:gd name="adj1" fmla="val 60000"/>
            <a:gd name="adj2" fmla="val 50000"/>
          </a:avLst>
        </a:prstGeom>
        <a:solidFill>
          <a:srgbClr val="7C1232">
            <a:alpha val="90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ca-ES" sz="1300" kern="1200"/>
        </a:p>
      </dsp:txBody>
      <dsp:txXfrm>
        <a:off x="1793107" y="57869"/>
        <a:ext cx="345433" cy="404092"/>
      </dsp:txXfrm>
    </dsp:sp>
    <dsp:sp modelId="{E0A5E0E6-F99F-447C-AF88-F8B6CFA778C4}">
      <dsp:nvSpPr>
        <dsp:cNvPr id="0" name=""/>
        <dsp:cNvSpPr/>
      </dsp:nvSpPr>
      <dsp:spPr>
        <a:xfrm>
          <a:off x="2281928" y="0"/>
          <a:ext cx="1629403" cy="519832"/>
        </a:xfrm>
        <a:prstGeom prst="roundRect">
          <a:avLst>
            <a:gd name="adj" fmla="val 10000"/>
          </a:avLst>
        </a:prstGeom>
        <a:solidFill>
          <a:srgbClr val="7C1232">
            <a:alpha val="71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noProof="0" dirty="0" smtClean="0"/>
            <a:t>Vigencia</a:t>
          </a:r>
          <a:endParaRPr lang="es-ES" sz="1600" kern="1200" noProof="0" dirty="0"/>
        </a:p>
      </dsp:txBody>
      <dsp:txXfrm>
        <a:off x="2281928" y="0"/>
        <a:ext cx="1629403" cy="5198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198723" cy="343229"/>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sz="quarter" idx="1"/>
          </p:nvPr>
        </p:nvSpPr>
        <p:spPr>
          <a:xfrm>
            <a:off x="5485941" y="0"/>
            <a:ext cx="4198723" cy="343229"/>
          </a:xfrm>
          <a:prstGeom prst="rect">
            <a:avLst/>
          </a:prstGeom>
        </p:spPr>
        <p:txBody>
          <a:bodyPr vert="horz" lIns="91440" tIns="45720" rIns="91440" bIns="45720" rtlCol="0"/>
          <a:lstStyle>
            <a:lvl1pPr algn="r">
              <a:defRPr sz="1200"/>
            </a:lvl1pPr>
          </a:lstStyle>
          <a:p>
            <a:fld id="{FC44CE14-29B9-46FE-B2D1-D1A809C32487}" type="datetimeFigureOut">
              <a:rPr lang="ca-ES" smtClean="0"/>
              <a:pPr/>
              <a:t>20/05/2012</a:t>
            </a:fld>
            <a:endParaRPr lang="ca-ES"/>
          </a:p>
        </p:txBody>
      </p:sp>
      <p:sp>
        <p:nvSpPr>
          <p:cNvPr id="4" name="3 Marcador de pie de página"/>
          <p:cNvSpPr>
            <a:spLocks noGrp="1"/>
          </p:cNvSpPr>
          <p:nvPr>
            <p:ph type="ftr" sz="quarter" idx="2"/>
          </p:nvPr>
        </p:nvSpPr>
        <p:spPr>
          <a:xfrm>
            <a:off x="1" y="6513674"/>
            <a:ext cx="4198723" cy="343229"/>
          </a:xfrm>
          <a:prstGeom prst="rect">
            <a:avLst/>
          </a:prstGeom>
        </p:spPr>
        <p:txBody>
          <a:bodyPr vert="horz" lIns="91440" tIns="45720" rIns="91440" bIns="45720" rtlCol="0" anchor="b"/>
          <a:lstStyle>
            <a:lvl1pPr algn="l">
              <a:defRPr sz="1200"/>
            </a:lvl1pPr>
          </a:lstStyle>
          <a:p>
            <a:endParaRPr lang="ca-ES"/>
          </a:p>
        </p:txBody>
      </p:sp>
      <p:sp>
        <p:nvSpPr>
          <p:cNvPr id="5" name="4 Marcador de número de diapositiva"/>
          <p:cNvSpPr>
            <a:spLocks noGrp="1"/>
          </p:cNvSpPr>
          <p:nvPr>
            <p:ph type="sldNum" sz="quarter" idx="3"/>
          </p:nvPr>
        </p:nvSpPr>
        <p:spPr>
          <a:xfrm>
            <a:off x="5485941" y="6513674"/>
            <a:ext cx="4198723" cy="343229"/>
          </a:xfrm>
          <a:prstGeom prst="rect">
            <a:avLst/>
          </a:prstGeom>
        </p:spPr>
        <p:txBody>
          <a:bodyPr vert="horz" lIns="91440" tIns="45720" rIns="91440" bIns="45720" rtlCol="0" anchor="b"/>
          <a:lstStyle>
            <a:lvl1pPr algn="r">
              <a:defRPr sz="1200"/>
            </a:lvl1pPr>
          </a:lstStyle>
          <a:p>
            <a:fld id="{8AF6FD5A-E83F-45A8-83B9-DD72A5948510}" type="slidenum">
              <a:rPr lang="ca-ES" smtClean="0"/>
              <a:pPr/>
              <a:t>‹Nº›</a:t>
            </a:fld>
            <a:endParaRPr lang="ca-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197668" cy="342900"/>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idx="1"/>
          </p:nvPr>
        </p:nvSpPr>
        <p:spPr>
          <a:xfrm>
            <a:off x="5487017" y="0"/>
            <a:ext cx="4197668" cy="342900"/>
          </a:xfrm>
          <a:prstGeom prst="rect">
            <a:avLst/>
          </a:prstGeom>
        </p:spPr>
        <p:txBody>
          <a:bodyPr vert="horz" lIns="91440" tIns="45720" rIns="91440" bIns="45720" rtlCol="0"/>
          <a:lstStyle>
            <a:lvl1pPr algn="r">
              <a:defRPr sz="1200"/>
            </a:lvl1pPr>
          </a:lstStyle>
          <a:p>
            <a:fld id="{CDFC5162-93F0-4FF9-9430-2E4F3DBA89BD}" type="datetimeFigureOut">
              <a:rPr lang="ca-ES" smtClean="0"/>
              <a:pPr/>
              <a:t>20/05/2012</a:t>
            </a:fld>
            <a:endParaRPr lang="ca-ES"/>
          </a:p>
        </p:txBody>
      </p:sp>
      <p:sp>
        <p:nvSpPr>
          <p:cNvPr id="4" name="3 Marcador de imagen de diapositiva"/>
          <p:cNvSpPr>
            <a:spLocks noGrp="1" noRot="1" noChangeAspect="1"/>
          </p:cNvSpPr>
          <p:nvPr>
            <p:ph type="sldImg" idx="2"/>
          </p:nvPr>
        </p:nvSpPr>
        <p:spPr>
          <a:xfrm>
            <a:off x="3128963" y="514350"/>
            <a:ext cx="3429000" cy="2571750"/>
          </a:xfrm>
          <a:prstGeom prst="rect">
            <a:avLst/>
          </a:prstGeom>
          <a:noFill/>
          <a:ln w="12700">
            <a:solidFill>
              <a:prstClr val="black"/>
            </a:solidFill>
          </a:ln>
        </p:spPr>
        <p:txBody>
          <a:bodyPr vert="horz" lIns="91440" tIns="45720" rIns="91440" bIns="45720" rtlCol="0" anchor="ctr"/>
          <a:lstStyle/>
          <a:p>
            <a:endParaRPr lang="ca-ES"/>
          </a:p>
        </p:txBody>
      </p:sp>
      <p:sp>
        <p:nvSpPr>
          <p:cNvPr id="5" name="4 Marcador de notas"/>
          <p:cNvSpPr>
            <a:spLocks noGrp="1"/>
          </p:cNvSpPr>
          <p:nvPr>
            <p:ph type="body" sz="quarter" idx="3"/>
          </p:nvPr>
        </p:nvSpPr>
        <p:spPr>
          <a:xfrm>
            <a:off x="968693" y="3257551"/>
            <a:ext cx="7749540" cy="30861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6" name="5 Marcador de pie de página"/>
          <p:cNvSpPr>
            <a:spLocks noGrp="1"/>
          </p:cNvSpPr>
          <p:nvPr>
            <p:ph type="ftr" sz="quarter" idx="4"/>
          </p:nvPr>
        </p:nvSpPr>
        <p:spPr>
          <a:xfrm>
            <a:off x="1" y="6513910"/>
            <a:ext cx="4197668" cy="342900"/>
          </a:xfrm>
          <a:prstGeom prst="rect">
            <a:avLst/>
          </a:prstGeom>
        </p:spPr>
        <p:txBody>
          <a:bodyPr vert="horz" lIns="91440" tIns="45720" rIns="91440" bIns="45720" rtlCol="0" anchor="b"/>
          <a:lstStyle>
            <a:lvl1pPr algn="l">
              <a:defRPr sz="1200"/>
            </a:lvl1pPr>
          </a:lstStyle>
          <a:p>
            <a:endParaRPr lang="ca-ES"/>
          </a:p>
        </p:txBody>
      </p:sp>
      <p:sp>
        <p:nvSpPr>
          <p:cNvPr id="7" name="6 Marcador de número de diapositiva"/>
          <p:cNvSpPr>
            <a:spLocks noGrp="1"/>
          </p:cNvSpPr>
          <p:nvPr>
            <p:ph type="sldNum" sz="quarter" idx="5"/>
          </p:nvPr>
        </p:nvSpPr>
        <p:spPr>
          <a:xfrm>
            <a:off x="5487017" y="6513910"/>
            <a:ext cx="4197668" cy="342900"/>
          </a:xfrm>
          <a:prstGeom prst="rect">
            <a:avLst/>
          </a:prstGeom>
        </p:spPr>
        <p:txBody>
          <a:bodyPr vert="horz" lIns="91440" tIns="45720" rIns="91440" bIns="45720" rtlCol="0" anchor="b"/>
          <a:lstStyle>
            <a:lvl1pPr algn="r">
              <a:defRPr sz="1200"/>
            </a:lvl1pPr>
          </a:lstStyle>
          <a:p>
            <a:fld id="{6FC8614B-15A1-45EB-81E6-41FE22523D7E}" type="slidenum">
              <a:rPr lang="ca-ES" smtClean="0"/>
              <a:pPr/>
              <a:t>‹Nº›</a:t>
            </a:fld>
            <a:endParaRPr lang="ca-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1</a:t>
            </a:fld>
            <a:endParaRPr lang="ca-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10</a:t>
            </a:fld>
            <a:endParaRPr lang="ca-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11</a:t>
            </a:fld>
            <a:endParaRPr lang="ca-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12</a:t>
            </a:fld>
            <a:endParaRPr lang="ca-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13</a:t>
            </a:fld>
            <a:endParaRPr lang="ca-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14</a:t>
            </a:fld>
            <a:endParaRPr lang="ca-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15</a:t>
            </a:fld>
            <a:endParaRPr lang="ca-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16</a:t>
            </a:fld>
            <a:endParaRPr lang="ca-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17</a:t>
            </a:fld>
            <a:endParaRPr lang="ca-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18</a:t>
            </a:fld>
            <a:endParaRPr lang="ca-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19</a:t>
            </a:fld>
            <a:endParaRPr lang="ca-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2</a:t>
            </a:fld>
            <a:endParaRPr lang="ca-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20</a:t>
            </a:fld>
            <a:endParaRPr lang="ca-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3</a:t>
            </a:fld>
            <a:endParaRPr lang="ca-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4</a:t>
            </a:fld>
            <a:endParaRPr lang="ca-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5</a:t>
            </a:fld>
            <a:endParaRPr lang="ca-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6</a:t>
            </a:fld>
            <a:endParaRPr lang="ca-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7</a:t>
            </a:fld>
            <a:endParaRPr lang="ca-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8</a:t>
            </a:fld>
            <a:endParaRPr lang="ca-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a:p>
        </p:txBody>
      </p:sp>
      <p:sp>
        <p:nvSpPr>
          <p:cNvPr id="4" name="3 Marcador de número de diapositiva"/>
          <p:cNvSpPr>
            <a:spLocks noGrp="1"/>
          </p:cNvSpPr>
          <p:nvPr>
            <p:ph type="sldNum" sz="quarter" idx="10"/>
          </p:nvPr>
        </p:nvSpPr>
        <p:spPr/>
        <p:txBody>
          <a:bodyPr/>
          <a:lstStyle/>
          <a:p>
            <a:fld id="{6FC8614B-15A1-45EB-81E6-41FE22523D7E}" type="slidenum">
              <a:rPr lang="ca-ES" smtClean="0"/>
              <a:pPr/>
              <a:t>9</a:t>
            </a:fld>
            <a:endParaRPr lang="ca-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7" name="Picture 12"/>
          <p:cNvPicPr>
            <a:picLocks noChangeAspect="1" noChangeArrowheads="1"/>
          </p:cNvPicPr>
          <p:nvPr userDrawn="1"/>
        </p:nvPicPr>
        <p:blipFill>
          <a:blip r:embed="rId2" cstate="print"/>
          <a:srcRect/>
          <a:stretch>
            <a:fillRect/>
          </a:stretch>
        </p:blipFill>
        <p:spPr bwMode="auto">
          <a:xfrm>
            <a:off x="-2700" y="-4587"/>
            <a:ext cx="9216130" cy="6912000"/>
          </a:xfrm>
          <a:prstGeom prst="rect">
            <a:avLst/>
          </a:prstGeom>
          <a:noFill/>
          <a:ln w="9525">
            <a:noFill/>
            <a:miter lim="800000"/>
            <a:headEnd/>
            <a:tailEnd/>
          </a:ln>
        </p:spPr>
      </p:pic>
      <p:pic>
        <p:nvPicPr>
          <p:cNvPr id="8" name="Picture 12" descr="Kronos"/>
          <p:cNvPicPr>
            <a:picLocks noChangeAspect="1" noChangeArrowheads="1"/>
          </p:cNvPicPr>
          <p:nvPr userDrawn="1"/>
        </p:nvPicPr>
        <p:blipFill>
          <a:blip r:embed="rId3" cstate="print"/>
          <a:srcRect/>
          <a:stretch>
            <a:fillRect/>
          </a:stretch>
        </p:blipFill>
        <p:spPr bwMode="auto">
          <a:xfrm>
            <a:off x="179512" y="6237312"/>
            <a:ext cx="1440000" cy="465060"/>
          </a:xfrm>
          <a:prstGeom prst="rect">
            <a:avLst/>
          </a:prstGeom>
          <a:noFill/>
        </p:spPr>
      </p:pic>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7" name="Picture 7"/>
          <p:cNvPicPr>
            <a:picLocks noChangeAspect="1" noChangeArrowheads="1"/>
          </p:cNvPicPr>
          <p:nvPr userDrawn="1"/>
        </p:nvPicPr>
        <p:blipFill>
          <a:blip r:embed="rId2" cstate="print"/>
          <a:srcRect/>
          <a:stretch>
            <a:fillRect/>
          </a:stretch>
        </p:blipFill>
        <p:spPr bwMode="auto">
          <a:xfrm>
            <a:off x="-2699" y="-10633"/>
            <a:ext cx="9208002" cy="6912000"/>
          </a:xfrm>
          <a:prstGeom prst="rect">
            <a:avLst/>
          </a:prstGeom>
          <a:noFill/>
          <a:ln w="9525">
            <a:noFill/>
            <a:miter lim="800000"/>
            <a:headEnd/>
            <a:tailEnd/>
          </a:ln>
        </p:spPr>
      </p:pic>
      <p:pic>
        <p:nvPicPr>
          <p:cNvPr id="8" name="Picture 8"/>
          <p:cNvPicPr>
            <a:picLocks noChangeAspect="1" noChangeArrowheads="1"/>
          </p:cNvPicPr>
          <p:nvPr userDrawn="1"/>
        </p:nvPicPr>
        <p:blipFill>
          <a:blip r:embed="rId3" cstate="print"/>
          <a:srcRect/>
          <a:stretch>
            <a:fillRect/>
          </a:stretch>
        </p:blipFill>
        <p:spPr bwMode="auto">
          <a:xfrm>
            <a:off x="8674546" y="6309320"/>
            <a:ext cx="361950" cy="390525"/>
          </a:xfrm>
          <a:prstGeom prst="rect">
            <a:avLst/>
          </a:prstGeom>
          <a:noFill/>
          <a:ln w="9525">
            <a:noFill/>
            <a:miter lim="800000"/>
            <a:headEnd/>
            <a:tailEnd/>
          </a:ln>
        </p:spPr>
      </p:pic>
      <p:sp>
        <p:nvSpPr>
          <p:cNvPr id="6" name="5 Marcador de número de diapositiva"/>
          <p:cNvSpPr>
            <a:spLocks noGrp="1"/>
          </p:cNvSpPr>
          <p:nvPr>
            <p:ph type="sldNum" sz="quarter" idx="12"/>
          </p:nvPr>
        </p:nvSpPr>
        <p:spPr>
          <a:xfrm>
            <a:off x="8556129" y="6328918"/>
            <a:ext cx="504056" cy="365125"/>
          </a:xfrm>
        </p:spPr>
        <p:txBody>
          <a:bodyPr/>
          <a:lstStyle>
            <a:lvl1pPr algn="ctr">
              <a:defRPr sz="1000" b="1">
                <a:solidFill>
                  <a:srgbClr val="7C1232"/>
                </a:solidFill>
                <a:latin typeface="Verdana" pitchFamily="34" charset="0"/>
              </a:defRPr>
            </a:lvl1pPr>
          </a:lstStyle>
          <a:p>
            <a:fld id="{BF80D7A2-A507-48BE-B361-E7D1E902C56B}" type="slidenum">
              <a:rPr lang="ca-ES" smtClean="0"/>
              <a:pPr/>
              <a:t>‹Nº›</a:t>
            </a:fld>
            <a:endParaRPr lang="ca-ES" dirty="0"/>
          </a:p>
        </p:txBody>
      </p:sp>
      <p:pic>
        <p:nvPicPr>
          <p:cNvPr id="10" name="Picture 12" descr="Kronos"/>
          <p:cNvPicPr>
            <a:picLocks noChangeAspect="1" noChangeArrowheads="1"/>
          </p:cNvPicPr>
          <p:nvPr userDrawn="1"/>
        </p:nvPicPr>
        <p:blipFill>
          <a:blip r:embed="rId4" cstate="print"/>
          <a:srcRect/>
          <a:stretch>
            <a:fillRect/>
          </a:stretch>
        </p:blipFill>
        <p:spPr bwMode="auto">
          <a:xfrm>
            <a:off x="179512" y="6237312"/>
            <a:ext cx="1440000" cy="465060"/>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3" name="Picture 6"/>
          <p:cNvPicPr>
            <a:picLocks noChangeAspect="1" noChangeArrowheads="1"/>
          </p:cNvPicPr>
          <p:nvPr userDrawn="1"/>
        </p:nvPicPr>
        <p:blipFill>
          <a:blip r:embed="rId2" cstate="print"/>
          <a:srcRect/>
          <a:stretch>
            <a:fillRect/>
          </a:stretch>
        </p:blipFill>
        <p:spPr bwMode="auto">
          <a:xfrm>
            <a:off x="-4613" y="-10633"/>
            <a:ext cx="9336928" cy="6912000"/>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2"/>
          <p:cNvPicPr>
            <a:picLocks noChangeAspect="1" noChangeArrowheads="1"/>
          </p:cNvPicPr>
          <p:nvPr userDrawn="1"/>
        </p:nvPicPr>
        <p:blipFill>
          <a:blip r:embed="rId3" cstate="print"/>
          <a:srcRect/>
          <a:stretch>
            <a:fillRect/>
          </a:stretch>
        </p:blipFill>
        <p:spPr bwMode="auto">
          <a:xfrm>
            <a:off x="-2569" y="-2393"/>
            <a:ext cx="9171152" cy="6876000"/>
          </a:xfrm>
          <a:prstGeom prst="rect">
            <a:avLst/>
          </a:prstGeom>
          <a:noFill/>
          <a:ln w="9525">
            <a:noFill/>
            <a:miter lim="800000"/>
            <a:headEnd/>
            <a:tailEnd/>
          </a:ln>
        </p:spPr>
      </p:pic>
      <p:pic>
        <p:nvPicPr>
          <p:cNvPr id="5" name="Picture 5" descr="V:\logo-trans.png"/>
          <p:cNvPicPr>
            <a:picLocks noChangeAspect="1" noChangeArrowheads="1"/>
          </p:cNvPicPr>
          <p:nvPr userDrawn="1"/>
        </p:nvPicPr>
        <p:blipFill>
          <a:blip r:embed="rId4" cstate="print"/>
          <a:srcRect/>
          <a:stretch>
            <a:fillRect/>
          </a:stretch>
        </p:blipFill>
        <p:spPr bwMode="auto">
          <a:xfrm>
            <a:off x="1763688" y="1844824"/>
            <a:ext cx="4881592" cy="15840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invGray">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6555F-9CC8-4C6C-A093-E43CF5569CCD}" type="datetime1">
              <a:rPr lang="ca-ES" smtClean="0"/>
              <a:pPr/>
              <a:t>20/05/2012</a:t>
            </a:fld>
            <a:endParaRPr lang="ca-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005C5-A6AD-4856-BDA6-BD3B5D08C06D}" type="slidenum">
              <a:rPr lang="ca-ES" smtClean="0"/>
              <a:pPr/>
              <a:t>‹Nº›</a:t>
            </a:fld>
            <a:endParaRPr lang="ca-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8.jpe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ChangeArrowheads="1"/>
          </p:cNvSpPr>
          <p:nvPr/>
        </p:nvSpPr>
        <p:spPr bwMode="auto">
          <a:xfrm>
            <a:off x="1403648" y="4077072"/>
            <a:ext cx="6312290" cy="400110"/>
          </a:xfrm>
          <a:prstGeom prst="rect">
            <a:avLst/>
          </a:prstGeom>
          <a:noFill/>
          <a:ln w="3175">
            <a:noFill/>
            <a:miter lim="800000"/>
            <a:headEnd/>
            <a:tailEnd/>
          </a:ln>
          <a:effectLst/>
        </p:spPr>
        <p:txBody>
          <a:bodyPr wrap="square">
            <a:spAutoFit/>
          </a:bodyPr>
          <a:lstStyle/>
          <a:p>
            <a:pPr algn="ctr">
              <a:spcBef>
                <a:spcPts val="1200"/>
              </a:spcBef>
              <a:spcAft>
                <a:spcPts val="1200"/>
              </a:spcAft>
            </a:pPr>
            <a:r>
              <a:rPr lang="es-ES" sz="2000" dirty="0" smtClean="0">
                <a:solidFill>
                  <a:schemeClr val="tx1">
                    <a:lumMod val="65000"/>
                    <a:lumOff val="35000"/>
                  </a:schemeClr>
                </a:solidFill>
                <a:latin typeface="Baskerville Old Face" pitchFamily="18" charset="0"/>
                <a:cs typeface="Microsoft Sans Serif" pitchFamily="34" charset="0"/>
              </a:rPr>
              <a:t>Plan Director del Documento Electrónico</a:t>
            </a:r>
          </a:p>
        </p:txBody>
      </p:sp>
      <p:sp>
        <p:nvSpPr>
          <p:cNvPr id="5" name="Rectangle 14"/>
          <p:cNvSpPr>
            <a:spLocks noChangeArrowheads="1"/>
          </p:cNvSpPr>
          <p:nvPr/>
        </p:nvSpPr>
        <p:spPr bwMode="auto">
          <a:xfrm>
            <a:off x="6948264" y="6525344"/>
            <a:ext cx="2051720" cy="215444"/>
          </a:xfrm>
          <a:prstGeom prst="rect">
            <a:avLst/>
          </a:prstGeom>
          <a:noFill/>
          <a:ln w="9525">
            <a:noFill/>
            <a:miter lim="800000"/>
            <a:headEnd/>
            <a:tailEnd/>
          </a:ln>
          <a:effectLst/>
        </p:spPr>
        <p:txBody>
          <a:bodyPr wrap="square">
            <a:spAutoFit/>
          </a:bodyPr>
          <a:lstStyle/>
          <a:p>
            <a:pPr algn="r"/>
            <a:r>
              <a:rPr lang="ca-ES" sz="800" b="1" dirty="0" smtClean="0">
                <a:solidFill>
                  <a:srgbClr val="7C1232"/>
                </a:solidFill>
                <a:latin typeface="Verdana" pitchFamily="34" charset="0"/>
                <a:cs typeface="Microsoft Sans Serif" pitchFamily="34" charset="0"/>
              </a:rPr>
              <a:t>ABRIL 2011 </a:t>
            </a:r>
            <a:endParaRPr lang="ca-ES" sz="800" b="1" dirty="0">
              <a:solidFill>
                <a:srgbClr val="7C1232"/>
              </a:solidFill>
              <a:latin typeface="Verdana" pitchFamily="34" charset="0"/>
              <a:cs typeface="Microsoft Sans Serif" pitchFamily="34" charset="0"/>
            </a:endParaRPr>
          </a:p>
        </p:txBody>
      </p:sp>
      <p:sp>
        <p:nvSpPr>
          <p:cNvPr id="6" name="Rectangle 14"/>
          <p:cNvSpPr>
            <a:spLocks noChangeArrowheads="1"/>
          </p:cNvSpPr>
          <p:nvPr/>
        </p:nvSpPr>
        <p:spPr bwMode="auto">
          <a:xfrm>
            <a:off x="179512" y="6525344"/>
            <a:ext cx="2051720" cy="215444"/>
          </a:xfrm>
          <a:prstGeom prst="rect">
            <a:avLst/>
          </a:prstGeom>
          <a:noFill/>
          <a:ln w="9525">
            <a:noFill/>
            <a:miter lim="800000"/>
            <a:headEnd/>
            <a:tailEnd/>
          </a:ln>
          <a:effectLst/>
        </p:spPr>
        <p:txBody>
          <a:bodyPr wrap="square">
            <a:spAutoFit/>
          </a:bodyPr>
          <a:lstStyle/>
          <a:p>
            <a:r>
              <a:rPr lang="ca-ES" sz="800" b="1" dirty="0" smtClean="0">
                <a:solidFill>
                  <a:srgbClr val="7C1232"/>
                </a:solidFill>
                <a:latin typeface="Verdana" pitchFamily="34" charset="0"/>
                <a:cs typeface="Microsoft Sans Serif" pitchFamily="34" charset="0"/>
              </a:rPr>
              <a:t>PRESENTACIÓN CORPORATIVA</a:t>
            </a:r>
            <a:endParaRPr lang="ca-ES" sz="800" b="1" dirty="0">
              <a:solidFill>
                <a:srgbClr val="7C1232"/>
              </a:solidFill>
              <a:latin typeface="Verdana" pitchFamily="34" charset="0"/>
              <a:cs typeface="Microsoft Sans Serif"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1176991" y="2564904"/>
            <a:ext cx="180000" cy="180000"/>
          </a:xfrm>
          <a:prstGeom prst="rect">
            <a:avLst/>
          </a:prstGeom>
          <a:solidFill>
            <a:srgbClr val="7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12" name="11 Rectángulo"/>
          <p:cNvSpPr/>
          <p:nvPr/>
        </p:nvSpPr>
        <p:spPr>
          <a:xfrm>
            <a:off x="1187624" y="1952856"/>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7" name="6 Rectángulo"/>
          <p:cNvSpPr/>
          <p:nvPr/>
        </p:nvSpPr>
        <p:spPr>
          <a:xfrm>
            <a:off x="1176991" y="1368041"/>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4" name="3 CuadroTexto"/>
          <p:cNvSpPr txBox="1"/>
          <p:nvPr/>
        </p:nvSpPr>
        <p:spPr>
          <a:xfrm>
            <a:off x="323528" y="287650"/>
            <a:ext cx="5904656" cy="461665"/>
          </a:xfrm>
          <a:prstGeom prst="rect">
            <a:avLst/>
          </a:prstGeom>
          <a:noFill/>
        </p:spPr>
        <p:txBody>
          <a:bodyPr wrap="square" rtlCol="0">
            <a:spAutoFit/>
          </a:bodyPr>
          <a:lstStyle/>
          <a:p>
            <a:r>
              <a:rPr lang="es-ES" sz="2400" dirty="0" smtClean="0">
                <a:solidFill>
                  <a:srgbClr val="7C1232"/>
                </a:solidFill>
                <a:latin typeface="Baskerville Old Face" pitchFamily="18" charset="0"/>
              </a:rPr>
              <a:t>Índice</a:t>
            </a:r>
            <a:endParaRPr lang="ca-ES" sz="2400" dirty="0">
              <a:solidFill>
                <a:srgbClr val="7C1232"/>
              </a:solidFill>
              <a:latin typeface="Baskerville Old Face" pitchFamily="18" charset="0"/>
            </a:endParaRPr>
          </a:p>
        </p:txBody>
      </p:sp>
      <p:sp>
        <p:nvSpPr>
          <p:cNvPr id="11" name="Text Box 6"/>
          <p:cNvSpPr txBox="1">
            <a:spLocks noChangeArrowheads="1"/>
          </p:cNvSpPr>
          <p:nvPr/>
        </p:nvSpPr>
        <p:spPr bwMode="auto">
          <a:xfrm>
            <a:off x="1403648" y="1258127"/>
            <a:ext cx="6048672" cy="2800767"/>
          </a:xfrm>
          <a:prstGeom prst="rect">
            <a:avLst/>
          </a:prstGeom>
          <a:noFill/>
          <a:ln w="9525">
            <a:noFill/>
            <a:miter lim="800000"/>
            <a:headEnd/>
            <a:tailEnd/>
          </a:ln>
          <a:effectLst/>
        </p:spPr>
        <p:txBody>
          <a:bodyPr wrap="square">
            <a:spAutoFit/>
          </a:bodyPr>
          <a:lstStyle/>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GESTION DE DOCUMENTOS ELECTRÓNICOS</a:t>
            </a:r>
          </a:p>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VENTAJAS DE UN PLAN DIRECTOR</a:t>
            </a:r>
          </a:p>
          <a:p>
            <a:pPr marL="457200" indent="-457200" eaLnBrk="0" hangingPunct="0">
              <a:lnSpc>
                <a:spcPct val="120000"/>
              </a:lnSpc>
              <a:spcBef>
                <a:spcPts val="1200"/>
              </a:spcBef>
              <a:spcAft>
                <a:spcPts val="1200"/>
              </a:spcAft>
              <a:defRPr/>
            </a:pPr>
            <a:r>
              <a:rPr lang="es-ES" sz="1600" b="1" dirty="0" smtClean="0">
                <a:solidFill>
                  <a:srgbClr val="7C1232"/>
                </a:solidFill>
                <a:latin typeface="Microsoft Sans Serif" pitchFamily="34" charset="0"/>
                <a:cs typeface="Microsoft Sans Serif" pitchFamily="34" charset="0"/>
              </a:rPr>
              <a:t>CONTENIDOS DE UN PLAN DIRECTOR</a:t>
            </a:r>
          </a:p>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QUÉ OFRECE KRONOS PROJECTS</a:t>
            </a:r>
          </a:p>
          <a:p>
            <a:pPr marL="457200" indent="-45720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REFERENCIAS</a:t>
            </a:r>
          </a:p>
        </p:txBody>
      </p:sp>
      <p:sp>
        <p:nvSpPr>
          <p:cNvPr id="15" name="14 Rectángulo"/>
          <p:cNvSpPr/>
          <p:nvPr/>
        </p:nvSpPr>
        <p:spPr>
          <a:xfrm>
            <a:off x="1187624" y="3140968"/>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16" name="15 Rectángulo"/>
          <p:cNvSpPr/>
          <p:nvPr/>
        </p:nvSpPr>
        <p:spPr>
          <a:xfrm>
            <a:off x="1187624" y="3717032"/>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3" cstate="print"/>
          <a:srcRect/>
          <a:stretch>
            <a:fillRect/>
          </a:stretch>
        </p:blipFill>
        <p:spPr bwMode="auto">
          <a:xfrm>
            <a:off x="6373688" y="3212976"/>
            <a:ext cx="2590800" cy="3067050"/>
          </a:xfrm>
          <a:prstGeom prst="rect">
            <a:avLst/>
          </a:prstGeom>
          <a:noFill/>
          <a:ln w="9525">
            <a:noFill/>
            <a:miter lim="800000"/>
            <a:headEnd/>
            <a:tailEnd/>
          </a:ln>
          <a:effectLst/>
        </p:spPr>
      </p:pic>
      <p:sp>
        <p:nvSpPr>
          <p:cNvPr id="2" name="1 Marcador de número de diapositiva"/>
          <p:cNvSpPr>
            <a:spLocks noGrp="1"/>
          </p:cNvSpPr>
          <p:nvPr>
            <p:ph type="sldNum" sz="quarter" idx="12"/>
          </p:nvPr>
        </p:nvSpPr>
        <p:spPr/>
        <p:txBody>
          <a:bodyPr/>
          <a:lstStyle/>
          <a:p>
            <a:fld id="{BF80D7A2-A507-48BE-B361-E7D1E902C56B}" type="slidenum">
              <a:rPr lang="ca-ES" smtClean="0"/>
              <a:pPr/>
              <a:t>11</a:t>
            </a:fld>
            <a:endParaRPr lang="ca-ES" dirty="0"/>
          </a:p>
        </p:txBody>
      </p:sp>
      <p:sp>
        <p:nvSpPr>
          <p:cNvPr id="4" name="3 CuadroTexto"/>
          <p:cNvSpPr txBox="1"/>
          <p:nvPr/>
        </p:nvSpPr>
        <p:spPr>
          <a:xfrm>
            <a:off x="323528" y="287650"/>
            <a:ext cx="6192688" cy="769441"/>
          </a:xfrm>
          <a:prstGeom prst="rect">
            <a:avLst/>
          </a:prstGeom>
          <a:noFill/>
        </p:spPr>
        <p:txBody>
          <a:bodyPr wrap="square" rtlCol="0">
            <a:spAutoFit/>
          </a:bodyPr>
          <a:lstStyle/>
          <a:p>
            <a:r>
              <a:rPr lang="es-ES" sz="2400" dirty="0" smtClean="0">
                <a:solidFill>
                  <a:srgbClr val="7C1232"/>
                </a:solidFill>
                <a:latin typeface="Baskerville Old Face" pitchFamily="18" charset="0"/>
              </a:rPr>
              <a:t>Plan Director del Documento Electrónico</a:t>
            </a:r>
          </a:p>
          <a:p>
            <a:r>
              <a:rPr lang="es-ES" sz="2000" dirty="0" smtClean="0">
                <a:solidFill>
                  <a:schemeClr val="tx1">
                    <a:lumMod val="65000"/>
                    <a:lumOff val="35000"/>
                  </a:schemeClr>
                </a:solidFill>
                <a:latin typeface="Baskerville Old Face" pitchFamily="18" charset="0"/>
              </a:rPr>
              <a:t>Contenidos de un Plan Director</a:t>
            </a:r>
          </a:p>
        </p:txBody>
      </p:sp>
      <p:sp>
        <p:nvSpPr>
          <p:cNvPr id="6" name="5 Rectángulo"/>
          <p:cNvSpPr/>
          <p:nvPr/>
        </p:nvSpPr>
        <p:spPr>
          <a:xfrm>
            <a:off x="683568" y="1260000"/>
            <a:ext cx="5544616" cy="4764381"/>
          </a:xfrm>
          <a:prstGeom prst="rect">
            <a:avLst/>
          </a:prstGeom>
        </p:spPr>
        <p:txBody>
          <a:bodyPr wrap="square">
            <a:spAutoFit/>
          </a:bodyPr>
          <a:lstStyle/>
          <a:p>
            <a:pPr algn="just">
              <a:lnSpc>
                <a:spcPct val="120000"/>
              </a:lnSpc>
              <a:spcBef>
                <a:spcPts val="600"/>
              </a:spcBef>
              <a:spcAft>
                <a:spcPts val="600"/>
              </a:spcAft>
            </a:pPr>
            <a:r>
              <a:rPr lang="es-ES" sz="1200" dirty="0" smtClean="0">
                <a:latin typeface="Verdana" pitchFamily="34" charset="0"/>
                <a:cs typeface="Microsoft Sans Serif" pitchFamily="34" charset="0"/>
              </a:rPr>
              <a:t>El Plan Director del Documento Electrónico tiene la vocación de ser la norma troncal a través de la cuál se regulen todas las cuestiones relacionadas con la gestión de documentos electrónicos en una corporación. Hay que incidir, por tanto, en las siguientes cuestiones:</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Criterios archivísticos y modelo documental</a:t>
            </a:r>
            <a:r>
              <a:rPr lang="es-ES" sz="1200" dirty="0" smtClean="0">
                <a:latin typeface="Verdana" pitchFamily="34" charset="0"/>
                <a:cs typeface="Microsoft Sans Serif" pitchFamily="34" charset="0"/>
              </a:rPr>
              <a:t>: La organización debe describir como define el ciclo de vida del documento, y dotarse de una serie de herramientas, como cuadro de clasificación o calendario de preservación</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Modelo tecnológico del documento</a:t>
            </a:r>
            <a:r>
              <a:rPr lang="es-ES" sz="1200" dirty="0" smtClean="0">
                <a:latin typeface="Verdana" pitchFamily="34" charset="0"/>
                <a:cs typeface="Microsoft Sans Serif" pitchFamily="34" charset="0"/>
              </a:rPr>
              <a:t>: Otro paquete de decisiones tiene impacto directo en la implementación de herramientas informáticas. Entre otras cosas, se define un vocabulario de metadatos y un catálogo de formatos.</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Política de firma electrónica</a:t>
            </a:r>
            <a:r>
              <a:rPr lang="es-ES" sz="1200" dirty="0" smtClean="0">
                <a:latin typeface="Verdana" pitchFamily="34" charset="0"/>
                <a:cs typeface="Microsoft Sans Serif" pitchFamily="34" charset="0"/>
              </a:rPr>
              <a:t>: Resuelve cuestiones como la preservación de las firmas y el tipo de certificados a usar, y da respuesta a un requerimiento del Esquema Nacional de Interoperabilidad. </a:t>
            </a:r>
            <a:endParaRPr lang="es-ES" sz="1200" b="1" dirty="0" smtClean="0">
              <a:solidFill>
                <a:srgbClr val="7C1232"/>
              </a:solidFill>
              <a:latin typeface="Verdana" pitchFamily="34" charset="0"/>
              <a:cs typeface="Microsoft Sans Serif" pitchFamily="34" charset="0"/>
            </a:endParaRP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Modelo de preservación</a:t>
            </a:r>
            <a:r>
              <a:rPr lang="es-ES" sz="1200" dirty="0" smtClean="0">
                <a:latin typeface="Verdana" pitchFamily="34" charset="0"/>
                <a:cs typeface="Microsoft Sans Serif" pitchFamily="34" charset="0"/>
              </a:rPr>
              <a:t>: La organización debe definir como resolverá la necesidad de custodia a largo plazo de los documentos electrónicos. </a:t>
            </a:r>
            <a:endParaRPr lang="es-ES" sz="1200" b="1" dirty="0" smtClean="0">
              <a:solidFill>
                <a:srgbClr val="7C1232"/>
              </a:solidFill>
              <a:latin typeface="Verdana" pitchFamily="34" charset="0"/>
              <a:cs typeface="Microsoft Sans Serif" pitchFamily="34" charset="0"/>
            </a:endParaRPr>
          </a:p>
        </p:txBody>
      </p:sp>
      <p:sp>
        <p:nvSpPr>
          <p:cNvPr id="8" name="7 Rectángulo"/>
          <p:cNvSpPr/>
          <p:nvPr/>
        </p:nvSpPr>
        <p:spPr>
          <a:xfrm>
            <a:off x="6444207" y="3724114"/>
            <a:ext cx="2408297" cy="230832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i="1" dirty="0" smtClean="0">
                <a:solidFill>
                  <a:srgbClr val="7C1232"/>
                </a:solidFill>
                <a:latin typeface="Verdana" pitchFamily="34" charset="0"/>
                <a:cs typeface="Microsoft Sans Serif" pitchFamily="34" charset="0"/>
              </a:rPr>
              <a:t>El Plan Director de Documento Electrónico es un documento complejo, que cubre todas aquellas áreas de decisión relacionadas con el documento electrónico en las que interesa tomar decisiones coherentes a nivel corporativo.</a:t>
            </a:r>
            <a:endParaRPr lang="es-ES" sz="1400" b="1" i="1" dirty="0" smtClean="0">
              <a:solidFill>
                <a:srgbClr val="7C1232"/>
              </a:solidFill>
              <a:latin typeface="Verdana" pitchFamily="34" charset="0"/>
              <a:cs typeface="Microsoft Sans Serif" pitchFamily="34" charset="0"/>
            </a:endParaRPr>
          </a:p>
        </p:txBody>
      </p:sp>
      <p:pic>
        <p:nvPicPr>
          <p:cNvPr id="10" name="Picture 2"/>
          <p:cNvPicPr>
            <a:picLocks noChangeAspect="1" noChangeArrowheads="1"/>
          </p:cNvPicPr>
          <p:nvPr/>
        </p:nvPicPr>
        <p:blipFill>
          <a:blip r:embed="rId4" cstate="print"/>
          <a:srcRect/>
          <a:stretch>
            <a:fillRect/>
          </a:stretch>
        </p:blipFill>
        <p:spPr bwMode="auto">
          <a:xfrm>
            <a:off x="6588224" y="692696"/>
            <a:ext cx="2295525" cy="199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3" cstate="print"/>
          <a:srcRect/>
          <a:stretch>
            <a:fillRect/>
          </a:stretch>
        </p:blipFill>
        <p:spPr bwMode="auto">
          <a:xfrm>
            <a:off x="6373688" y="3212976"/>
            <a:ext cx="2590800" cy="3067050"/>
          </a:xfrm>
          <a:prstGeom prst="rect">
            <a:avLst/>
          </a:prstGeom>
          <a:noFill/>
          <a:ln w="9525">
            <a:noFill/>
            <a:miter lim="800000"/>
            <a:headEnd/>
            <a:tailEnd/>
          </a:ln>
          <a:effectLst/>
        </p:spPr>
      </p:pic>
      <p:sp>
        <p:nvSpPr>
          <p:cNvPr id="2" name="1 Marcador de número de diapositiva"/>
          <p:cNvSpPr>
            <a:spLocks noGrp="1"/>
          </p:cNvSpPr>
          <p:nvPr>
            <p:ph type="sldNum" sz="quarter" idx="12"/>
          </p:nvPr>
        </p:nvSpPr>
        <p:spPr/>
        <p:txBody>
          <a:bodyPr/>
          <a:lstStyle/>
          <a:p>
            <a:fld id="{BF80D7A2-A507-48BE-B361-E7D1E902C56B}" type="slidenum">
              <a:rPr lang="ca-ES" smtClean="0"/>
              <a:pPr/>
              <a:t>12</a:t>
            </a:fld>
            <a:endParaRPr lang="ca-ES" dirty="0"/>
          </a:p>
        </p:txBody>
      </p:sp>
      <p:sp>
        <p:nvSpPr>
          <p:cNvPr id="4" name="3 CuadroTexto"/>
          <p:cNvSpPr txBox="1"/>
          <p:nvPr/>
        </p:nvSpPr>
        <p:spPr>
          <a:xfrm>
            <a:off x="323528" y="287650"/>
            <a:ext cx="6192688" cy="769441"/>
          </a:xfrm>
          <a:prstGeom prst="rect">
            <a:avLst/>
          </a:prstGeom>
          <a:noFill/>
        </p:spPr>
        <p:txBody>
          <a:bodyPr wrap="square" rtlCol="0">
            <a:spAutoFit/>
          </a:bodyPr>
          <a:lstStyle/>
          <a:p>
            <a:r>
              <a:rPr lang="es-ES" sz="2400" dirty="0" smtClean="0">
                <a:solidFill>
                  <a:srgbClr val="7C1232"/>
                </a:solidFill>
                <a:latin typeface="Baskerville Old Face" pitchFamily="18" charset="0"/>
              </a:rPr>
              <a:t>Plan Director del Documento Electrónico</a:t>
            </a:r>
          </a:p>
          <a:p>
            <a:r>
              <a:rPr lang="es-ES" sz="2000" dirty="0" smtClean="0">
                <a:solidFill>
                  <a:schemeClr val="tx1">
                    <a:lumMod val="65000"/>
                    <a:lumOff val="35000"/>
                  </a:schemeClr>
                </a:solidFill>
                <a:latin typeface="Baskerville Old Face" pitchFamily="18" charset="0"/>
              </a:rPr>
              <a:t>Contenidos de un Plan Director</a:t>
            </a:r>
          </a:p>
        </p:txBody>
      </p:sp>
      <p:sp>
        <p:nvSpPr>
          <p:cNvPr id="6" name="5 Rectángulo"/>
          <p:cNvSpPr/>
          <p:nvPr/>
        </p:nvSpPr>
        <p:spPr>
          <a:xfrm>
            <a:off x="683568" y="1260000"/>
            <a:ext cx="5544616" cy="4658198"/>
          </a:xfrm>
          <a:prstGeom prst="rect">
            <a:avLst/>
          </a:prstGeom>
        </p:spPr>
        <p:txBody>
          <a:bodyPr wrap="square">
            <a:spAutoFit/>
          </a:bodyPr>
          <a:lstStyle/>
          <a:p>
            <a:pPr algn="just">
              <a:lnSpc>
                <a:spcPct val="120000"/>
              </a:lnSpc>
              <a:spcBef>
                <a:spcPts val="600"/>
              </a:spcBef>
              <a:spcAft>
                <a:spcPts val="600"/>
              </a:spcAft>
            </a:pPr>
            <a:r>
              <a:rPr lang="es-ES" sz="1200" dirty="0" smtClean="0">
                <a:latin typeface="Verdana" pitchFamily="34" charset="0"/>
                <a:cs typeface="Microsoft Sans Serif" pitchFamily="34" charset="0"/>
              </a:rPr>
              <a:t>El Plan Director del Documento Electrónico tiene la vocación de ser la norma troncal a través de la cuál se regulen todas las cuestiones relacionadas con la gestión de documentos electrónicos en una corporación. Hay que incidir, por tanto, en las siguientes cuestiones:</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Identificación del marco legal y normativo</a:t>
            </a:r>
            <a:r>
              <a:rPr lang="es-ES" sz="1200" dirty="0" smtClean="0">
                <a:latin typeface="Verdana" pitchFamily="34" charset="0"/>
                <a:cs typeface="Microsoft Sans Serif" pitchFamily="34" charset="0"/>
              </a:rPr>
              <a:t>: Este elemento es importante para garantizar no sólo el cumplimiento normativo actual, sino la adecuación futura a los posibles cambios legales. También se identifican los estándares internacionales aplicables.</a:t>
            </a:r>
            <a:endParaRPr lang="es-ES" sz="1200" b="1" dirty="0" smtClean="0">
              <a:solidFill>
                <a:srgbClr val="7C1232"/>
              </a:solidFill>
              <a:latin typeface="Verdana" pitchFamily="34" charset="0"/>
              <a:cs typeface="Microsoft Sans Serif" pitchFamily="34" charset="0"/>
            </a:endParaRP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Métodos de digitalización e impresión segura</a:t>
            </a:r>
            <a:r>
              <a:rPr lang="es-ES" sz="1200" dirty="0" smtClean="0">
                <a:latin typeface="Verdana" pitchFamily="34" charset="0"/>
                <a:cs typeface="Microsoft Sans Serif" pitchFamily="34" charset="0"/>
              </a:rPr>
              <a:t>: El modelo de expedientes híbridos debe quedar cubierto.</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Modelo de seguridad</a:t>
            </a:r>
            <a:r>
              <a:rPr lang="es-ES" sz="1200" dirty="0" smtClean="0">
                <a:latin typeface="Verdana" pitchFamily="34" charset="0"/>
                <a:cs typeface="Microsoft Sans Serif" pitchFamily="34" charset="0"/>
              </a:rPr>
              <a:t>: Es necesario definir criterios de acceso y control de la seguridad de los documentos.</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Métodos de formación y gestión del cambio</a:t>
            </a:r>
            <a:r>
              <a:rPr lang="es-ES" sz="1200" dirty="0" smtClean="0">
                <a:latin typeface="Verdana" pitchFamily="34" charset="0"/>
                <a:cs typeface="Microsoft Sans Serif" pitchFamily="34" charset="0"/>
              </a:rPr>
              <a:t>: El Plan contempla también como introducir progresivamente el nuevo método de trabajo en la estructura de la organización. </a:t>
            </a:r>
            <a:endParaRPr lang="es-ES" sz="1200" b="1" dirty="0" smtClean="0">
              <a:solidFill>
                <a:srgbClr val="7C1232"/>
              </a:solidFill>
              <a:latin typeface="Verdana" pitchFamily="34" charset="0"/>
              <a:cs typeface="Microsoft Sans Serif" pitchFamily="34" charset="0"/>
            </a:endParaRP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Evolución del plan y mejora continua</a:t>
            </a:r>
            <a:r>
              <a:rPr lang="es-ES" sz="1200" dirty="0" smtClean="0">
                <a:latin typeface="Verdana" pitchFamily="34" charset="0"/>
                <a:cs typeface="Microsoft Sans Serif" pitchFamily="34" charset="0"/>
              </a:rPr>
              <a:t>: El Plan se concibe como un instrumento vivo, y debe contemplar mecanismos para revisarse y adecuarse a las necesidades futuras.</a:t>
            </a:r>
          </a:p>
        </p:txBody>
      </p:sp>
      <p:sp>
        <p:nvSpPr>
          <p:cNvPr id="8" name="7 Rectángulo"/>
          <p:cNvSpPr/>
          <p:nvPr/>
        </p:nvSpPr>
        <p:spPr>
          <a:xfrm>
            <a:off x="6444207" y="3724114"/>
            <a:ext cx="2408297" cy="230832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i="1" dirty="0" smtClean="0">
                <a:solidFill>
                  <a:srgbClr val="7C1232"/>
                </a:solidFill>
                <a:latin typeface="Verdana" pitchFamily="34" charset="0"/>
                <a:cs typeface="Microsoft Sans Serif" pitchFamily="34" charset="0"/>
              </a:rPr>
              <a:t>El Plan Director de Documento Electrónico es un documento complejo, que cubre todas aquellas áreas de decisión relacionadas con el documento electrónico en las que interesa tomar decisiones coherentes a nivel corporativo.</a:t>
            </a:r>
            <a:endParaRPr lang="es-ES" sz="1400" b="1" i="1" dirty="0" smtClean="0">
              <a:solidFill>
                <a:srgbClr val="7C1232"/>
              </a:solidFill>
              <a:latin typeface="Verdana" pitchFamily="34" charset="0"/>
              <a:cs typeface="Microsoft Sans Serif" pitchFamily="34" charset="0"/>
            </a:endParaRPr>
          </a:p>
        </p:txBody>
      </p:sp>
      <p:pic>
        <p:nvPicPr>
          <p:cNvPr id="10" name="Picture 2"/>
          <p:cNvPicPr>
            <a:picLocks noChangeAspect="1" noChangeArrowheads="1"/>
          </p:cNvPicPr>
          <p:nvPr/>
        </p:nvPicPr>
        <p:blipFill>
          <a:blip r:embed="rId4" cstate="print"/>
          <a:srcRect/>
          <a:stretch>
            <a:fillRect/>
          </a:stretch>
        </p:blipFill>
        <p:spPr bwMode="auto">
          <a:xfrm>
            <a:off x="6588224" y="692696"/>
            <a:ext cx="2295525" cy="199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3" cstate="print"/>
          <a:srcRect/>
          <a:stretch>
            <a:fillRect/>
          </a:stretch>
        </p:blipFill>
        <p:spPr bwMode="auto">
          <a:xfrm>
            <a:off x="6373688" y="3212976"/>
            <a:ext cx="2590800" cy="3067050"/>
          </a:xfrm>
          <a:prstGeom prst="rect">
            <a:avLst/>
          </a:prstGeom>
          <a:noFill/>
          <a:ln w="9525">
            <a:noFill/>
            <a:miter lim="800000"/>
            <a:headEnd/>
            <a:tailEnd/>
          </a:ln>
          <a:effectLst/>
        </p:spPr>
      </p:pic>
      <p:sp>
        <p:nvSpPr>
          <p:cNvPr id="2" name="1 Marcador de número de diapositiva"/>
          <p:cNvSpPr>
            <a:spLocks noGrp="1"/>
          </p:cNvSpPr>
          <p:nvPr>
            <p:ph type="sldNum" sz="quarter" idx="12"/>
          </p:nvPr>
        </p:nvSpPr>
        <p:spPr/>
        <p:txBody>
          <a:bodyPr/>
          <a:lstStyle/>
          <a:p>
            <a:fld id="{BF80D7A2-A507-48BE-B361-E7D1E902C56B}" type="slidenum">
              <a:rPr lang="ca-ES" smtClean="0"/>
              <a:pPr/>
              <a:t>13</a:t>
            </a:fld>
            <a:endParaRPr lang="ca-ES" dirty="0"/>
          </a:p>
        </p:txBody>
      </p:sp>
      <p:sp>
        <p:nvSpPr>
          <p:cNvPr id="4" name="3 CuadroTexto"/>
          <p:cNvSpPr txBox="1"/>
          <p:nvPr/>
        </p:nvSpPr>
        <p:spPr>
          <a:xfrm>
            <a:off x="323528" y="287650"/>
            <a:ext cx="6192688" cy="769441"/>
          </a:xfrm>
          <a:prstGeom prst="rect">
            <a:avLst/>
          </a:prstGeom>
          <a:noFill/>
        </p:spPr>
        <p:txBody>
          <a:bodyPr wrap="square" rtlCol="0">
            <a:spAutoFit/>
          </a:bodyPr>
          <a:lstStyle/>
          <a:p>
            <a:r>
              <a:rPr lang="es-ES" sz="2400" dirty="0" smtClean="0">
                <a:solidFill>
                  <a:srgbClr val="7C1232"/>
                </a:solidFill>
                <a:latin typeface="Baskerville Old Face" pitchFamily="18" charset="0"/>
              </a:rPr>
              <a:t>Plan Director del Documento Electrónico</a:t>
            </a:r>
          </a:p>
          <a:p>
            <a:r>
              <a:rPr lang="es-ES" sz="2000" dirty="0" smtClean="0">
                <a:solidFill>
                  <a:schemeClr val="tx1">
                    <a:lumMod val="65000"/>
                    <a:lumOff val="35000"/>
                  </a:schemeClr>
                </a:solidFill>
                <a:latin typeface="Baskerville Old Face" pitchFamily="18" charset="0"/>
              </a:rPr>
              <a:t>Estructura del Plan Director</a:t>
            </a:r>
          </a:p>
        </p:txBody>
      </p:sp>
      <p:sp>
        <p:nvSpPr>
          <p:cNvPr id="6" name="5 Rectángulo"/>
          <p:cNvSpPr/>
          <p:nvPr/>
        </p:nvSpPr>
        <p:spPr>
          <a:xfrm>
            <a:off x="683568" y="1260000"/>
            <a:ext cx="5544616" cy="5660011"/>
          </a:xfrm>
          <a:prstGeom prst="rect">
            <a:avLst/>
          </a:prstGeom>
        </p:spPr>
        <p:txBody>
          <a:bodyPr wrap="square">
            <a:spAutoFit/>
          </a:bodyPr>
          <a:lstStyle/>
          <a:p>
            <a:pPr algn="just">
              <a:lnSpc>
                <a:spcPct val="120000"/>
              </a:lnSpc>
              <a:spcBef>
                <a:spcPts val="600"/>
              </a:spcBef>
              <a:spcAft>
                <a:spcPts val="600"/>
              </a:spcAft>
            </a:pPr>
            <a:r>
              <a:rPr lang="es-ES" sz="1200" dirty="0" smtClean="0">
                <a:latin typeface="Verdana" pitchFamily="34" charset="0"/>
                <a:cs typeface="Microsoft Sans Serif" pitchFamily="34" charset="0"/>
              </a:rPr>
              <a:t>Nuestra propuesta de Plan Director contempla varios niveles de trabajo:</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Estrategia troncal de la organización</a:t>
            </a:r>
            <a:r>
              <a:rPr lang="es-ES" sz="1200" dirty="0" smtClean="0">
                <a:latin typeface="Verdana" pitchFamily="34" charset="0"/>
                <a:cs typeface="Microsoft Sans Serif" pitchFamily="34" charset="0"/>
              </a:rPr>
              <a:t>: El Plan, como tal, debe contar con el impulso de la dirección de la organización, y reflejar su estrategia a largo plazo. Esta estrategia puede cambiar en el futuro, pero deberían ser cambios meditados, fruto de condicionantes externos.</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Procedimientos y herramientas de gestión</a:t>
            </a:r>
            <a:r>
              <a:rPr lang="es-ES" sz="1200" dirty="0" smtClean="0">
                <a:latin typeface="Verdana" pitchFamily="34" charset="0"/>
                <a:cs typeface="Microsoft Sans Serif" pitchFamily="34" charset="0"/>
              </a:rPr>
              <a:t>: Los objetivos estratégicos del plan se reflejarán en documentos y herramientas accesorias, como el cuadro de clasificación, el vocabulario de metadatos o la política de digitalización. Estas herramientas pueden cambiar para adecuarse a nuevas tareas o a cambios tecnológicos, sin afectar a la estrategia troncal.</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Modelos de proceso, formularios, </a:t>
            </a:r>
            <a:r>
              <a:rPr lang="es-ES" sz="1200" b="1" dirty="0" err="1" smtClean="0">
                <a:solidFill>
                  <a:srgbClr val="7C1232"/>
                </a:solidFill>
                <a:latin typeface="Verdana" pitchFamily="34" charset="0"/>
                <a:cs typeface="Microsoft Sans Serif" pitchFamily="34" charset="0"/>
              </a:rPr>
              <a:t>etc</a:t>
            </a:r>
            <a:r>
              <a:rPr lang="es-ES" sz="1200" dirty="0" smtClean="0">
                <a:latin typeface="Verdana" pitchFamily="34" charset="0"/>
                <a:cs typeface="Microsoft Sans Serif" pitchFamily="34" charset="0"/>
              </a:rPr>
              <a:t>: A partir de los procedimientos definidos, la organización creará formularios y modelos que se adecuarán a las necesidades del día a día, aplicando los procedimientos definidos. </a:t>
            </a:r>
          </a:p>
          <a:p>
            <a:pPr marL="0" lvl="2" indent="-180975" algn="just">
              <a:lnSpc>
                <a:spcPct val="120000"/>
              </a:lnSpc>
              <a:spcBef>
                <a:spcPts val="300"/>
              </a:spcBef>
              <a:spcAft>
                <a:spcPts val="600"/>
              </a:spcAft>
              <a:buClr>
                <a:srgbClr val="902A2C"/>
              </a:buClr>
              <a:buSzPct val="125000"/>
              <a:defRPr/>
            </a:pPr>
            <a:r>
              <a:rPr lang="es-ES" sz="1200" dirty="0" smtClean="0">
                <a:latin typeface="Verdana" pitchFamily="34" charset="0"/>
                <a:cs typeface="Microsoft Sans Serif" pitchFamily="34" charset="0"/>
              </a:rPr>
              <a:t>Este modelo en tres niveles ofrece flexibilidad y capacidad de respuesta, sin romper con el objetivo de cohesión y continuidad que es fundamental en el Plan Director.</a:t>
            </a:r>
          </a:p>
          <a:p>
            <a:pPr marL="361950" lvl="2" indent="-180975" algn="just">
              <a:lnSpc>
                <a:spcPct val="120000"/>
              </a:lnSpc>
              <a:spcBef>
                <a:spcPts val="300"/>
              </a:spcBef>
              <a:spcAft>
                <a:spcPts val="600"/>
              </a:spcAft>
              <a:buClr>
                <a:srgbClr val="902A2C"/>
              </a:buClr>
              <a:buSzPct val="125000"/>
              <a:buFont typeface="Wingdings" pitchFamily="2" charset="2"/>
              <a:buChar char="§"/>
              <a:defRPr/>
            </a:pPr>
            <a:endParaRPr lang="es-ES" sz="1200" b="1" dirty="0" smtClean="0">
              <a:solidFill>
                <a:srgbClr val="7C1232"/>
              </a:solidFill>
              <a:latin typeface="Verdana" pitchFamily="34" charset="0"/>
              <a:cs typeface="Microsoft Sans Serif" pitchFamily="34" charset="0"/>
            </a:endParaRPr>
          </a:p>
          <a:p>
            <a:pPr marL="361950" lvl="2" indent="-180975" algn="just">
              <a:lnSpc>
                <a:spcPct val="120000"/>
              </a:lnSpc>
              <a:spcBef>
                <a:spcPts val="300"/>
              </a:spcBef>
              <a:spcAft>
                <a:spcPts val="600"/>
              </a:spcAft>
              <a:buClr>
                <a:srgbClr val="902A2C"/>
              </a:buClr>
              <a:buSzPct val="125000"/>
              <a:defRPr/>
            </a:pPr>
            <a:endParaRPr lang="es-ES" sz="1200" b="1" dirty="0" smtClean="0">
              <a:solidFill>
                <a:srgbClr val="7C1232"/>
              </a:solidFill>
              <a:latin typeface="Verdana" pitchFamily="34" charset="0"/>
              <a:cs typeface="Microsoft Sans Serif" pitchFamily="34" charset="0"/>
            </a:endParaRPr>
          </a:p>
        </p:txBody>
      </p:sp>
      <p:sp>
        <p:nvSpPr>
          <p:cNvPr id="8" name="7 Rectángulo"/>
          <p:cNvSpPr/>
          <p:nvPr/>
        </p:nvSpPr>
        <p:spPr>
          <a:xfrm>
            <a:off x="6444207" y="3724114"/>
            <a:ext cx="2408297" cy="162005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i="1" dirty="0" smtClean="0">
                <a:solidFill>
                  <a:srgbClr val="7C1232"/>
                </a:solidFill>
                <a:latin typeface="Verdana" pitchFamily="34" charset="0"/>
                <a:cs typeface="Microsoft Sans Serif" pitchFamily="34" charset="0"/>
              </a:rPr>
              <a:t>Los contenidos del Plan Director de Documento Electrónico se despliegan a tres niveles, con distintos criterios en cuanto a su flexibilidad y adaptabilidad.</a:t>
            </a:r>
            <a:endParaRPr lang="es-ES" sz="1400" b="1" i="1" dirty="0" smtClean="0">
              <a:solidFill>
                <a:srgbClr val="7C1232"/>
              </a:solidFill>
              <a:latin typeface="Verdana" pitchFamily="34" charset="0"/>
              <a:cs typeface="Microsoft Sans Serif" pitchFamily="34" charset="0"/>
            </a:endParaRPr>
          </a:p>
        </p:txBody>
      </p:sp>
      <p:pic>
        <p:nvPicPr>
          <p:cNvPr id="2050" name="Picture 2" descr="family tree or tree with green hearts blossoming clipart"/>
          <p:cNvPicPr>
            <a:picLocks noChangeAspect="1" noChangeArrowheads="1"/>
          </p:cNvPicPr>
          <p:nvPr/>
        </p:nvPicPr>
        <p:blipFill>
          <a:blip r:embed="rId4" cstate="print"/>
          <a:srcRect/>
          <a:stretch>
            <a:fillRect/>
          </a:stretch>
        </p:blipFill>
        <p:spPr bwMode="auto">
          <a:xfrm>
            <a:off x="6660232" y="836712"/>
            <a:ext cx="1872208" cy="1872208"/>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1187624" y="2564904"/>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9" name="8 Rectángulo"/>
          <p:cNvSpPr/>
          <p:nvPr/>
        </p:nvSpPr>
        <p:spPr>
          <a:xfrm>
            <a:off x="1176991" y="3140968"/>
            <a:ext cx="180000" cy="180000"/>
          </a:xfrm>
          <a:prstGeom prst="rect">
            <a:avLst/>
          </a:prstGeom>
          <a:solidFill>
            <a:srgbClr val="7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12" name="11 Rectángulo"/>
          <p:cNvSpPr/>
          <p:nvPr/>
        </p:nvSpPr>
        <p:spPr>
          <a:xfrm>
            <a:off x="1187624" y="1952856"/>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7" name="6 Rectángulo"/>
          <p:cNvSpPr/>
          <p:nvPr/>
        </p:nvSpPr>
        <p:spPr>
          <a:xfrm>
            <a:off x="1176991" y="1368041"/>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4" name="3 CuadroTexto"/>
          <p:cNvSpPr txBox="1"/>
          <p:nvPr/>
        </p:nvSpPr>
        <p:spPr>
          <a:xfrm>
            <a:off x="323528" y="287650"/>
            <a:ext cx="5904656" cy="461665"/>
          </a:xfrm>
          <a:prstGeom prst="rect">
            <a:avLst/>
          </a:prstGeom>
          <a:noFill/>
        </p:spPr>
        <p:txBody>
          <a:bodyPr wrap="square" rtlCol="0">
            <a:spAutoFit/>
          </a:bodyPr>
          <a:lstStyle/>
          <a:p>
            <a:r>
              <a:rPr lang="es-ES" sz="2400" dirty="0" smtClean="0">
                <a:solidFill>
                  <a:srgbClr val="7C1232"/>
                </a:solidFill>
                <a:latin typeface="Baskerville Old Face" pitchFamily="18" charset="0"/>
              </a:rPr>
              <a:t>Índice</a:t>
            </a:r>
            <a:endParaRPr lang="ca-ES" sz="2400" dirty="0">
              <a:solidFill>
                <a:srgbClr val="7C1232"/>
              </a:solidFill>
              <a:latin typeface="Baskerville Old Face" pitchFamily="18" charset="0"/>
            </a:endParaRPr>
          </a:p>
        </p:txBody>
      </p:sp>
      <p:sp>
        <p:nvSpPr>
          <p:cNvPr id="11" name="Text Box 6"/>
          <p:cNvSpPr txBox="1">
            <a:spLocks noChangeArrowheads="1"/>
          </p:cNvSpPr>
          <p:nvPr/>
        </p:nvSpPr>
        <p:spPr bwMode="auto">
          <a:xfrm>
            <a:off x="1403648" y="1258127"/>
            <a:ext cx="6048672" cy="2800767"/>
          </a:xfrm>
          <a:prstGeom prst="rect">
            <a:avLst/>
          </a:prstGeom>
          <a:noFill/>
          <a:ln w="9525">
            <a:noFill/>
            <a:miter lim="800000"/>
            <a:headEnd/>
            <a:tailEnd/>
          </a:ln>
          <a:effectLst/>
        </p:spPr>
        <p:txBody>
          <a:bodyPr wrap="square">
            <a:spAutoFit/>
          </a:bodyPr>
          <a:lstStyle/>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GESTION DE DOCUMENTOS ELECTRÓNICOS</a:t>
            </a:r>
          </a:p>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VENTAJAS DE UN PLAN DIRECTOR</a:t>
            </a:r>
          </a:p>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CONTENIDOS DE UN PLAN DIRECTOR</a:t>
            </a:r>
          </a:p>
          <a:p>
            <a:pPr marL="457200" indent="-457200" eaLnBrk="0" hangingPunct="0">
              <a:lnSpc>
                <a:spcPct val="120000"/>
              </a:lnSpc>
              <a:spcBef>
                <a:spcPts val="1200"/>
              </a:spcBef>
              <a:spcAft>
                <a:spcPts val="1200"/>
              </a:spcAft>
              <a:defRPr/>
            </a:pPr>
            <a:r>
              <a:rPr lang="es-ES" sz="1600" b="1" dirty="0" smtClean="0">
                <a:solidFill>
                  <a:srgbClr val="7C1232"/>
                </a:solidFill>
                <a:latin typeface="Microsoft Sans Serif" pitchFamily="34" charset="0"/>
                <a:cs typeface="Microsoft Sans Serif" pitchFamily="34" charset="0"/>
              </a:rPr>
              <a:t>QUÉ OFRECE KRONOS PROJECTS</a:t>
            </a:r>
          </a:p>
          <a:p>
            <a:pPr marL="457200" indent="-45720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REFERENCIAS</a:t>
            </a:r>
          </a:p>
        </p:txBody>
      </p:sp>
      <p:sp>
        <p:nvSpPr>
          <p:cNvPr id="16" name="15 Rectángulo"/>
          <p:cNvSpPr/>
          <p:nvPr/>
        </p:nvSpPr>
        <p:spPr>
          <a:xfrm>
            <a:off x="1187624" y="3717032"/>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p:cNvPicPr>
            <a:picLocks noChangeAspect="1" noChangeArrowheads="1"/>
          </p:cNvPicPr>
          <p:nvPr/>
        </p:nvPicPr>
        <p:blipFill>
          <a:blip r:embed="rId3" cstate="print"/>
          <a:srcRect/>
          <a:stretch>
            <a:fillRect/>
          </a:stretch>
        </p:blipFill>
        <p:spPr bwMode="auto">
          <a:xfrm>
            <a:off x="6373688" y="3501008"/>
            <a:ext cx="2590800" cy="2779018"/>
          </a:xfrm>
          <a:prstGeom prst="rect">
            <a:avLst/>
          </a:prstGeom>
          <a:noFill/>
          <a:ln w="9525">
            <a:noFill/>
            <a:miter lim="800000"/>
            <a:headEnd/>
            <a:tailEnd/>
          </a:ln>
          <a:effectLst/>
        </p:spPr>
      </p:pic>
      <p:sp>
        <p:nvSpPr>
          <p:cNvPr id="2" name="1 Marcador de número de diapositiva"/>
          <p:cNvSpPr>
            <a:spLocks noGrp="1"/>
          </p:cNvSpPr>
          <p:nvPr>
            <p:ph type="sldNum" sz="quarter" idx="12"/>
          </p:nvPr>
        </p:nvSpPr>
        <p:spPr/>
        <p:txBody>
          <a:bodyPr/>
          <a:lstStyle/>
          <a:p>
            <a:fld id="{BF80D7A2-A507-48BE-B361-E7D1E902C56B}" type="slidenum">
              <a:rPr lang="ca-ES" smtClean="0"/>
              <a:pPr/>
              <a:t>15</a:t>
            </a:fld>
            <a:endParaRPr lang="ca-ES" dirty="0"/>
          </a:p>
        </p:txBody>
      </p:sp>
      <p:sp>
        <p:nvSpPr>
          <p:cNvPr id="4" name="3 CuadroTexto"/>
          <p:cNvSpPr txBox="1"/>
          <p:nvPr/>
        </p:nvSpPr>
        <p:spPr>
          <a:xfrm>
            <a:off x="323528" y="287650"/>
            <a:ext cx="5904656" cy="769441"/>
          </a:xfrm>
          <a:prstGeom prst="rect">
            <a:avLst/>
          </a:prstGeom>
          <a:noFill/>
        </p:spPr>
        <p:txBody>
          <a:bodyPr wrap="square" rtlCol="0">
            <a:spAutoFit/>
          </a:bodyPr>
          <a:lstStyle/>
          <a:p>
            <a:r>
              <a:rPr lang="es-ES" sz="2400" dirty="0" smtClean="0">
                <a:solidFill>
                  <a:srgbClr val="7C1232"/>
                </a:solidFill>
                <a:latin typeface="Baskerville Old Face" pitchFamily="18" charset="0"/>
              </a:rPr>
              <a:t>Quiénes Somos</a:t>
            </a:r>
          </a:p>
          <a:p>
            <a:r>
              <a:rPr lang="ca-ES" sz="2000" dirty="0" err="1" smtClean="0">
                <a:solidFill>
                  <a:schemeClr val="tx1">
                    <a:lumMod val="65000"/>
                    <a:lumOff val="35000"/>
                  </a:schemeClr>
                </a:solidFill>
                <a:latin typeface="Baskerville Old Face" pitchFamily="18" charset="0"/>
              </a:rPr>
              <a:t>Kronos</a:t>
            </a:r>
            <a:r>
              <a:rPr lang="ca-ES" sz="2000" dirty="0" smtClean="0">
                <a:solidFill>
                  <a:schemeClr val="tx1">
                    <a:lumMod val="65000"/>
                    <a:lumOff val="35000"/>
                  </a:schemeClr>
                </a:solidFill>
                <a:latin typeface="Baskerville Old Face" pitchFamily="18" charset="0"/>
              </a:rPr>
              <a:t> </a:t>
            </a:r>
            <a:r>
              <a:rPr lang="ca-ES" sz="2000" dirty="0" err="1" smtClean="0">
                <a:solidFill>
                  <a:schemeClr val="tx1">
                    <a:lumMod val="65000"/>
                    <a:lumOff val="35000"/>
                  </a:schemeClr>
                </a:solidFill>
                <a:latin typeface="Baskerville Old Face" pitchFamily="18" charset="0"/>
              </a:rPr>
              <a:t>Projects</a:t>
            </a:r>
            <a:endParaRPr lang="ca-ES" sz="2400" dirty="0">
              <a:solidFill>
                <a:srgbClr val="7C1232"/>
              </a:solidFill>
              <a:latin typeface="Baskerville Old Face" pitchFamily="18" charset="0"/>
            </a:endParaRPr>
          </a:p>
        </p:txBody>
      </p:sp>
      <p:sp>
        <p:nvSpPr>
          <p:cNvPr id="5" name="4 Rectángulo"/>
          <p:cNvSpPr/>
          <p:nvPr/>
        </p:nvSpPr>
        <p:spPr>
          <a:xfrm>
            <a:off x="684000" y="1260000"/>
            <a:ext cx="5544000" cy="5149102"/>
          </a:xfrm>
          <a:prstGeom prst="rect">
            <a:avLst/>
          </a:prstGeom>
          <a:noFill/>
        </p:spPr>
        <p:txBody>
          <a:bodyPr wrap="square">
            <a:spAutoFit/>
          </a:bodyPr>
          <a:lstStyle/>
          <a:p>
            <a:pPr marL="1588" lvl="1" indent="-1588" algn="just">
              <a:lnSpc>
                <a:spcPct val="120000"/>
              </a:lnSpc>
              <a:buClr>
                <a:srgbClr val="902A2C"/>
              </a:buClr>
              <a:buSzPct val="120000"/>
              <a:defRPr/>
            </a:pPr>
            <a:r>
              <a:rPr lang="es-ES" sz="1100" dirty="0" smtClean="0">
                <a:latin typeface="Verdana" pitchFamily="34" charset="0"/>
                <a:cs typeface="Microsoft Sans Serif" pitchFamily="34" charset="0"/>
              </a:rPr>
              <a:t>Somos una empresa de servicios creada en el año 2007 por un grupo de profesionales con una amplia experiencia en el ámbito del documento electrónico desde diferentes vertientes:</a:t>
            </a:r>
          </a:p>
          <a:p>
            <a:pPr marL="361950" lvl="2" indent="-180975" algn="just">
              <a:lnSpc>
                <a:spcPct val="120000"/>
              </a:lnSpc>
              <a:buClr>
                <a:srgbClr val="902A2C"/>
              </a:buClr>
              <a:buSzPct val="125000"/>
              <a:buFont typeface="Wingdings" pitchFamily="2" charset="2"/>
              <a:buChar char="§"/>
              <a:defRPr/>
            </a:pPr>
            <a:r>
              <a:rPr lang="es-ES" sz="1100" b="1" dirty="0" smtClean="0">
                <a:solidFill>
                  <a:srgbClr val="7C1232"/>
                </a:solidFill>
                <a:latin typeface="Verdana" pitchFamily="34" charset="0"/>
                <a:cs typeface="Microsoft Sans Serif" pitchFamily="34" charset="0"/>
              </a:rPr>
              <a:t>Organizativa</a:t>
            </a:r>
            <a:r>
              <a:rPr lang="es-ES" sz="1100" b="1" i="1" dirty="0" smtClean="0">
                <a:solidFill>
                  <a:srgbClr val="7C1232"/>
                </a:solidFill>
                <a:latin typeface="Verdana" pitchFamily="34" charset="0"/>
                <a:cs typeface="Microsoft Sans Serif" pitchFamily="34" charset="0"/>
              </a:rPr>
              <a:t>. </a:t>
            </a:r>
            <a:r>
              <a:rPr lang="es-ES" sz="1100" dirty="0" smtClean="0">
                <a:latin typeface="Verdana" pitchFamily="34" charset="0"/>
                <a:cs typeface="Microsoft Sans Serif" pitchFamily="34" charset="0"/>
              </a:rPr>
              <a:t>El conocimiento que tenemos de la administración pública, así como de las nuevas posibilidades que nos brindan las leyes, hacen que podamos ayudar en la simplificación administrativa, la automatización de procesos y en aprovechar la interoperabilidad. También ayudamos a definir estructuras de gestión especializadas en implantar la administración electrónica y los documentos y expedientes electrónicos: las oficinas técnicas.</a:t>
            </a:r>
            <a:endParaRPr lang="es-ES" sz="1100" b="1" i="1" dirty="0" smtClean="0">
              <a:latin typeface="Verdana" pitchFamily="34" charset="0"/>
              <a:cs typeface="Microsoft Sans Serif" pitchFamily="34" charset="0"/>
            </a:endParaRPr>
          </a:p>
          <a:p>
            <a:pPr marL="361950" lvl="2" indent="-180975" algn="just">
              <a:lnSpc>
                <a:spcPct val="120000"/>
              </a:lnSpc>
              <a:buClr>
                <a:srgbClr val="902A2C"/>
              </a:buClr>
              <a:buSzPct val="125000"/>
              <a:buFont typeface="Wingdings" pitchFamily="2" charset="2"/>
              <a:buChar char="§"/>
              <a:defRPr/>
            </a:pPr>
            <a:r>
              <a:rPr lang="es-ES" sz="1100" b="1" dirty="0" smtClean="0">
                <a:solidFill>
                  <a:srgbClr val="7C1232"/>
                </a:solidFill>
                <a:latin typeface="Verdana" pitchFamily="34" charset="0"/>
                <a:cs typeface="Microsoft Sans Serif" pitchFamily="34" charset="0"/>
              </a:rPr>
              <a:t>Normativa y Jurídica. </a:t>
            </a:r>
            <a:r>
              <a:rPr lang="es-ES" sz="1100" dirty="0" smtClean="0">
                <a:latin typeface="Verdana" pitchFamily="34" charset="0"/>
                <a:cs typeface="Microsoft Sans Serif" pitchFamily="34" charset="0"/>
              </a:rPr>
              <a:t>Tenemos un profundo conocimiento del marco normativo y legal que regula las administraciones públicas y, en particular, el uso que hacen de las tecnologías de la información y de la administración electrónica.</a:t>
            </a:r>
            <a:endParaRPr lang="es-ES" sz="1100" b="1" i="1" dirty="0" smtClean="0">
              <a:latin typeface="Verdana" pitchFamily="34" charset="0"/>
              <a:cs typeface="Microsoft Sans Serif" pitchFamily="34" charset="0"/>
            </a:endParaRPr>
          </a:p>
          <a:p>
            <a:pPr marL="361950" lvl="2" indent="-180975" algn="just">
              <a:lnSpc>
                <a:spcPct val="120000"/>
              </a:lnSpc>
              <a:buClr>
                <a:srgbClr val="902A2C"/>
              </a:buClr>
              <a:buSzPct val="125000"/>
              <a:buFont typeface="Wingdings" pitchFamily="2" charset="2"/>
              <a:buChar char="§"/>
              <a:defRPr/>
            </a:pPr>
            <a:r>
              <a:rPr lang="es-ES" sz="1100" b="1" dirty="0" smtClean="0">
                <a:solidFill>
                  <a:srgbClr val="7C1232"/>
                </a:solidFill>
                <a:latin typeface="Verdana" pitchFamily="34" charset="0"/>
                <a:cs typeface="Microsoft Sans Serif" pitchFamily="34" charset="0"/>
              </a:rPr>
              <a:t>Archivística y de Gestión Documental. </a:t>
            </a:r>
            <a:r>
              <a:rPr lang="es-ES" sz="1100" dirty="0" smtClean="0">
                <a:latin typeface="Verdana" pitchFamily="34" charset="0"/>
                <a:cs typeface="Microsoft Sans Serif" pitchFamily="34" charset="0"/>
              </a:rPr>
              <a:t>Somos expertos en la concepción, ejecución y supervisión de un plan de gestión de documentos y archivos y en la aplicación de las directrices internacionales en la materia, tanto en el aspecto metodológico como en las normas y estándares profesionales. </a:t>
            </a:r>
          </a:p>
          <a:p>
            <a:pPr marL="361950" lvl="2" indent="-180975" algn="just">
              <a:lnSpc>
                <a:spcPct val="120000"/>
              </a:lnSpc>
              <a:buClr>
                <a:srgbClr val="902A2C"/>
              </a:buClr>
              <a:buSzPct val="125000"/>
              <a:buFont typeface="Wingdings" pitchFamily="2" charset="2"/>
              <a:buChar char="§"/>
              <a:defRPr/>
            </a:pPr>
            <a:r>
              <a:rPr lang="es-ES" sz="1100" b="1" dirty="0" smtClean="0">
                <a:solidFill>
                  <a:srgbClr val="7C1232"/>
                </a:solidFill>
                <a:latin typeface="Verdana" pitchFamily="34" charset="0"/>
                <a:cs typeface="Microsoft Sans Serif" pitchFamily="34" charset="0"/>
              </a:rPr>
              <a:t>Tecnológica y de Seguridad de la Información. </a:t>
            </a:r>
            <a:r>
              <a:rPr lang="es-ES" sz="1100" dirty="0" smtClean="0">
                <a:solidFill>
                  <a:prstClr val="black"/>
                </a:solidFill>
                <a:latin typeface="Verdana" pitchFamily="34" charset="0"/>
                <a:cs typeface="Microsoft Sans Serif" pitchFamily="34" charset="0"/>
              </a:rPr>
              <a:t>Conocemos las herramientas tecnológicas necesarias para la gestión eficiente del documento electrónico dentro de la administración electrónica: gestores documentales, tramitadores y BPM, herramientas de registro y notificación, plataformas de firma, portafirmas, archivos electrónicos con validez jurídica, ...</a:t>
            </a:r>
          </a:p>
        </p:txBody>
      </p:sp>
      <p:sp>
        <p:nvSpPr>
          <p:cNvPr id="6" name="5 Rectángulo"/>
          <p:cNvSpPr/>
          <p:nvPr/>
        </p:nvSpPr>
        <p:spPr>
          <a:xfrm>
            <a:off x="6444207" y="3789040"/>
            <a:ext cx="2408297" cy="230832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i="1" dirty="0" smtClean="0">
                <a:solidFill>
                  <a:srgbClr val="7C1232"/>
                </a:solidFill>
                <a:latin typeface="Verdana" pitchFamily="34" charset="0"/>
                <a:cs typeface="Microsoft Sans Serif" pitchFamily="34" charset="0"/>
              </a:rPr>
              <a:t>Hemos nacido con el objetivo de ser la empresa de referencia para empresas y instituciones públicas en la gestión, archivo y preservación del documento y expediente electrónico a lo largo del tiempo.</a:t>
            </a:r>
            <a:endParaRPr lang="es-ES" sz="1400" b="1" i="1" dirty="0" smtClean="0">
              <a:solidFill>
                <a:srgbClr val="7C1232"/>
              </a:solidFill>
              <a:latin typeface="Verdana" pitchFamily="34" charset="0"/>
              <a:cs typeface="Microsoft Sans Serif" pitchFamily="34" charset="0"/>
            </a:endParaRPr>
          </a:p>
        </p:txBody>
      </p:sp>
      <p:pic>
        <p:nvPicPr>
          <p:cNvPr id="9" name="Picture 5" descr="V:\kronos ppt\logo3.png"/>
          <p:cNvPicPr>
            <a:picLocks noChangeAspect="1" noChangeArrowheads="1"/>
          </p:cNvPicPr>
          <p:nvPr/>
        </p:nvPicPr>
        <p:blipFill>
          <a:blip r:embed="rId4" cstate="print"/>
          <a:srcRect/>
          <a:stretch>
            <a:fillRect/>
          </a:stretch>
        </p:blipFill>
        <p:spPr bwMode="auto">
          <a:xfrm>
            <a:off x="6840432" y="972486"/>
            <a:ext cx="1620000" cy="2096474"/>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a:blip r:embed="rId3" cstate="print"/>
          <a:srcRect/>
          <a:stretch>
            <a:fillRect/>
          </a:stretch>
        </p:blipFill>
        <p:spPr bwMode="auto">
          <a:xfrm>
            <a:off x="6373688" y="3212976"/>
            <a:ext cx="2590800" cy="3067050"/>
          </a:xfrm>
          <a:prstGeom prst="rect">
            <a:avLst/>
          </a:prstGeom>
          <a:noFill/>
          <a:ln w="9525">
            <a:noFill/>
            <a:miter lim="800000"/>
            <a:headEnd/>
            <a:tailEnd/>
          </a:ln>
          <a:effectLst/>
        </p:spPr>
      </p:pic>
      <p:sp>
        <p:nvSpPr>
          <p:cNvPr id="2" name="1 Marcador de número de diapositiva"/>
          <p:cNvSpPr>
            <a:spLocks noGrp="1"/>
          </p:cNvSpPr>
          <p:nvPr>
            <p:ph type="sldNum" sz="quarter" idx="12"/>
          </p:nvPr>
        </p:nvSpPr>
        <p:spPr/>
        <p:txBody>
          <a:bodyPr/>
          <a:lstStyle/>
          <a:p>
            <a:fld id="{BF80D7A2-A507-48BE-B361-E7D1E902C56B}" type="slidenum">
              <a:rPr lang="ca-ES" smtClean="0"/>
              <a:pPr/>
              <a:t>16</a:t>
            </a:fld>
            <a:endParaRPr lang="ca-ES" dirty="0"/>
          </a:p>
        </p:txBody>
      </p:sp>
      <p:sp>
        <p:nvSpPr>
          <p:cNvPr id="4" name="3 CuadroTexto"/>
          <p:cNvSpPr txBox="1"/>
          <p:nvPr/>
        </p:nvSpPr>
        <p:spPr>
          <a:xfrm>
            <a:off x="323528" y="287650"/>
            <a:ext cx="5904656" cy="784830"/>
          </a:xfrm>
          <a:prstGeom prst="rect">
            <a:avLst/>
          </a:prstGeom>
          <a:noFill/>
        </p:spPr>
        <p:txBody>
          <a:bodyPr wrap="square" rtlCol="0">
            <a:spAutoFit/>
          </a:bodyPr>
          <a:lstStyle/>
          <a:p>
            <a:r>
              <a:rPr lang="es-ES" sz="2400" dirty="0" smtClean="0">
                <a:solidFill>
                  <a:srgbClr val="7C1232"/>
                </a:solidFill>
                <a:latin typeface="Baskerville Old Face" pitchFamily="18" charset="0"/>
              </a:rPr>
              <a:t>Qué ofrece </a:t>
            </a:r>
            <a:r>
              <a:rPr lang="es-ES" sz="2400" dirty="0" err="1" smtClean="0">
                <a:solidFill>
                  <a:srgbClr val="7C1232"/>
                </a:solidFill>
                <a:latin typeface="Baskerville Old Face" pitchFamily="18" charset="0"/>
              </a:rPr>
              <a:t>Kronos</a:t>
            </a:r>
            <a:r>
              <a:rPr lang="es-ES" sz="2400" dirty="0" smtClean="0">
                <a:solidFill>
                  <a:srgbClr val="7C1232"/>
                </a:solidFill>
                <a:latin typeface="Baskerville Old Face" pitchFamily="18" charset="0"/>
              </a:rPr>
              <a:t> </a:t>
            </a:r>
            <a:r>
              <a:rPr lang="es-ES" sz="2400" dirty="0" err="1" smtClean="0">
                <a:solidFill>
                  <a:srgbClr val="7C1232"/>
                </a:solidFill>
                <a:latin typeface="Baskerville Old Face" pitchFamily="18" charset="0"/>
              </a:rPr>
              <a:t>Projects</a:t>
            </a:r>
            <a:endParaRPr lang="es-ES" sz="2400" dirty="0" smtClean="0">
              <a:solidFill>
                <a:srgbClr val="7C1232"/>
              </a:solidFill>
              <a:latin typeface="Baskerville Old Face" pitchFamily="18" charset="0"/>
            </a:endParaRPr>
          </a:p>
          <a:p>
            <a:r>
              <a:rPr lang="es-ES" sz="2000" dirty="0" smtClean="0">
                <a:solidFill>
                  <a:schemeClr val="tx1">
                    <a:lumMod val="65000"/>
                    <a:lumOff val="35000"/>
                  </a:schemeClr>
                </a:solidFill>
                <a:latin typeface="Baskerville Old Face" pitchFamily="18" charset="0"/>
              </a:rPr>
              <a:t>Plan director del documento y el expediente electrónico</a:t>
            </a:r>
            <a:endParaRPr lang="es-ES" sz="2000" dirty="0">
              <a:solidFill>
                <a:schemeClr val="tx1">
                  <a:lumMod val="65000"/>
                  <a:lumOff val="35000"/>
                </a:schemeClr>
              </a:solidFill>
              <a:latin typeface="Baskerville Old Face" pitchFamily="18" charset="0"/>
            </a:endParaRPr>
          </a:p>
        </p:txBody>
      </p:sp>
      <p:sp>
        <p:nvSpPr>
          <p:cNvPr id="10" name="9 Rectángulo"/>
          <p:cNvSpPr/>
          <p:nvPr/>
        </p:nvSpPr>
        <p:spPr>
          <a:xfrm>
            <a:off x="6516216" y="3501008"/>
            <a:ext cx="2448272" cy="250645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dirty="0" smtClean="0">
                <a:solidFill>
                  <a:srgbClr val="7C1232"/>
                </a:solidFill>
                <a:latin typeface="Verdana" pitchFamily="34" charset="0"/>
                <a:cs typeface="Microsoft Sans Serif" pitchFamily="34" charset="0"/>
              </a:rPr>
              <a:t>La definición del Plan Director del Documento Electrónico requiere un enfoque pluridisciplinar y un conocimiento muy específico de los requisitos legales y las alternativas tecnológicas, que </a:t>
            </a:r>
            <a:r>
              <a:rPr lang="es-ES" sz="1200" b="1" dirty="0" err="1" smtClean="0">
                <a:solidFill>
                  <a:srgbClr val="7C1232"/>
                </a:solidFill>
                <a:latin typeface="Verdana" pitchFamily="34" charset="0"/>
                <a:cs typeface="Microsoft Sans Serif" pitchFamily="34" charset="0"/>
              </a:rPr>
              <a:t>Kronos</a:t>
            </a:r>
            <a:r>
              <a:rPr lang="es-ES" sz="1200" b="1" dirty="0" smtClean="0">
                <a:solidFill>
                  <a:srgbClr val="7C1232"/>
                </a:solidFill>
                <a:latin typeface="Verdana" pitchFamily="34" charset="0"/>
                <a:cs typeface="Microsoft Sans Serif" pitchFamily="34" charset="0"/>
              </a:rPr>
              <a:t> </a:t>
            </a:r>
            <a:r>
              <a:rPr lang="es-ES" sz="1200" b="1" dirty="0" err="1" smtClean="0">
                <a:solidFill>
                  <a:srgbClr val="7C1232"/>
                </a:solidFill>
                <a:latin typeface="Verdana" pitchFamily="34" charset="0"/>
                <a:cs typeface="Microsoft Sans Serif" pitchFamily="34" charset="0"/>
              </a:rPr>
              <a:t>Projects</a:t>
            </a:r>
            <a:r>
              <a:rPr lang="es-ES" sz="1200" b="1" dirty="0" smtClean="0">
                <a:solidFill>
                  <a:srgbClr val="7C1232"/>
                </a:solidFill>
                <a:latin typeface="Verdana" pitchFamily="34" charset="0"/>
                <a:cs typeface="Microsoft Sans Serif" pitchFamily="34" charset="0"/>
              </a:rPr>
              <a:t> se ha especializado en proporcionar.   </a:t>
            </a:r>
            <a:endParaRPr lang="es-ES" sz="1100" b="1" dirty="0" smtClean="0">
              <a:solidFill>
                <a:srgbClr val="7C1232"/>
              </a:solidFill>
              <a:latin typeface="Verdana" pitchFamily="34" charset="0"/>
              <a:cs typeface="Microsoft Sans Serif" pitchFamily="34" charset="0"/>
            </a:endParaRPr>
          </a:p>
        </p:txBody>
      </p:sp>
      <p:sp>
        <p:nvSpPr>
          <p:cNvPr id="11" name="10 Rectángulo"/>
          <p:cNvSpPr/>
          <p:nvPr/>
        </p:nvSpPr>
        <p:spPr>
          <a:xfrm>
            <a:off x="684000" y="1260000"/>
            <a:ext cx="5544000" cy="5638467"/>
          </a:xfrm>
          <a:prstGeom prst="rect">
            <a:avLst/>
          </a:prstGeom>
        </p:spPr>
        <p:txBody>
          <a:bodyPr wrap="square">
            <a:spAutoFit/>
          </a:bodyPr>
          <a:lstStyle/>
          <a:p>
            <a:pPr marL="0" lvl="2" algn="just">
              <a:lnSpc>
                <a:spcPct val="120000"/>
              </a:lnSpc>
              <a:spcBef>
                <a:spcPts val="600"/>
              </a:spcBef>
              <a:spcAft>
                <a:spcPts val="600"/>
              </a:spcAft>
              <a:buClr>
                <a:srgbClr val="902A2C"/>
              </a:buClr>
              <a:buSzPct val="125000"/>
              <a:tabLst>
                <a:tab pos="228600" algn="l"/>
              </a:tabLst>
              <a:defRPr/>
            </a:pPr>
            <a:r>
              <a:rPr lang="es-ES" sz="1100" dirty="0" smtClean="0">
                <a:latin typeface="Verdana" pitchFamily="34" charset="0"/>
                <a:cs typeface="Microsoft Sans Serif" pitchFamily="34" charset="0"/>
              </a:rPr>
              <a:t>La preparación del Plan Director del Documento Electrónico requiere la participación de un </a:t>
            </a:r>
            <a:r>
              <a:rPr lang="es-ES" sz="1100" b="1" dirty="0" smtClean="0">
                <a:solidFill>
                  <a:srgbClr val="7C1232"/>
                </a:solidFill>
                <a:latin typeface="Verdana" pitchFamily="34" charset="0"/>
                <a:cs typeface="Microsoft Sans Serif" pitchFamily="34" charset="0"/>
              </a:rPr>
              <a:t>equipo pluridisciplinar</a:t>
            </a:r>
            <a:r>
              <a:rPr lang="es-ES" sz="1100" dirty="0" smtClean="0">
                <a:latin typeface="Verdana" pitchFamily="34" charset="0"/>
                <a:cs typeface="Microsoft Sans Serif" pitchFamily="34" charset="0"/>
              </a:rPr>
              <a:t>, que entienda las implicaciones a largo plazo de las decisiones que se van a tomar y pueda </a:t>
            </a:r>
            <a:r>
              <a:rPr lang="es-ES" sz="1100" b="1" dirty="0" smtClean="0">
                <a:solidFill>
                  <a:srgbClr val="7C1232"/>
                </a:solidFill>
                <a:latin typeface="Verdana" pitchFamily="34" charset="0"/>
                <a:cs typeface="Microsoft Sans Serif" pitchFamily="34" charset="0"/>
              </a:rPr>
              <a:t>asesorar a los diferentes responsables </a:t>
            </a:r>
            <a:r>
              <a:rPr lang="es-ES" sz="1100" dirty="0" smtClean="0">
                <a:latin typeface="Verdana" pitchFamily="34" charset="0"/>
                <a:cs typeface="Microsoft Sans Serif" pitchFamily="34" charset="0"/>
              </a:rPr>
              <a:t>de la organización en los términos que más importan a cada área.</a:t>
            </a:r>
          </a:p>
          <a:p>
            <a:pPr marL="361950" lvl="2" indent="-180975" algn="just">
              <a:lnSpc>
                <a:spcPct val="120000"/>
              </a:lnSpc>
              <a:spcBef>
                <a:spcPts val="600"/>
              </a:spcBef>
              <a:spcAft>
                <a:spcPts val="600"/>
              </a:spcAft>
              <a:buClr>
                <a:srgbClr val="902A2C"/>
              </a:buClr>
              <a:buSzPct val="125000"/>
              <a:buFont typeface="Wingdings" pitchFamily="2" charset="2"/>
              <a:buChar char="§"/>
              <a:tabLst>
                <a:tab pos="228600" algn="l"/>
              </a:tabLst>
              <a:defRPr/>
            </a:pPr>
            <a:r>
              <a:rPr lang="es-ES" sz="1100" dirty="0" smtClean="0">
                <a:latin typeface="Verdana" pitchFamily="34" charset="0"/>
                <a:cs typeface="Microsoft Sans Serif" pitchFamily="34" charset="0"/>
              </a:rPr>
              <a:t>Para la definición del plan se realizan reuniones con los agentes implicados, para identificar los </a:t>
            </a:r>
            <a:r>
              <a:rPr lang="es-ES" sz="1100" b="1" dirty="0" smtClean="0">
                <a:solidFill>
                  <a:srgbClr val="7C1232"/>
                </a:solidFill>
                <a:latin typeface="Verdana" pitchFamily="34" charset="0"/>
                <a:cs typeface="Microsoft Sans Serif" pitchFamily="34" charset="0"/>
              </a:rPr>
              <a:t>recursos existentes</a:t>
            </a:r>
            <a:r>
              <a:rPr lang="es-ES" sz="1100" dirty="0" smtClean="0">
                <a:latin typeface="Verdana" pitchFamily="34" charset="0"/>
                <a:cs typeface="Microsoft Sans Serif" pitchFamily="34" charset="0"/>
              </a:rPr>
              <a:t>, las </a:t>
            </a:r>
            <a:r>
              <a:rPr lang="es-ES" sz="1100" b="1" dirty="0" smtClean="0">
                <a:solidFill>
                  <a:srgbClr val="7C1232"/>
                </a:solidFill>
                <a:latin typeface="Verdana" pitchFamily="34" charset="0"/>
                <a:cs typeface="Microsoft Sans Serif" pitchFamily="34" charset="0"/>
              </a:rPr>
              <a:t>necesidades específicas</a:t>
            </a:r>
            <a:r>
              <a:rPr lang="es-ES" sz="1100" dirty="0" smtClean="0">
                <a:latin typeface="Verdana" pitchFamily="34" charset="0"/>
                <a:cs typeface="Microsoft Sans Serif" pitchFamily="34" charset="0"/>
              </a:rPr>
              <a:t> y las </a:t>
            </a:r>
            <a:r>
              <a:rPr lang="es-ES" sz="1100" b="1" dirty="0" smtClean="0">
                <a:solidFill>
                  <a:srgbClr val="7C1232"/>
                </a:solidFill>
                <a:latin typeface="Verdana" pitchFamily="34" charset="0"/>
                <a:cs typeface="Microsoft Sans Serif" pitchFamily="34" charset="0"/>
              </a:rPr>
              <a:t>prioridades estratégicas</a:t>
            </a:r>
            <a:r>
              <a:rPr lang="es-ES" sz="1100" dirty="0" smtClean="0">
                <a:latin typeface="Verdana" pitchFamily="34" charset="0"/>
                <a:cs typeface="Microsoft Sans Serif" pitchFamily="34" charset="0"/>
              </a:rPr>
              <a:t>. </a:t>
            </a:r>
          </a:p>
          <a:p>
            <a:pPr marL="361950" lvl="2" indent="-180975" algn="just">
              <a:lnSpc>
                <a:spcPct val="120000"/>
              </a:lnSpc>
              <a:spcBef>
                <a:spcPts val="600"/>
              </a:spcBef>
              <a:spcAft>
                <a:spcPts val="600"/>
              </a:spcAft>
              <a:buClr>
                <a:srgbClr val="902A2C"/>
              </a:buClr>
              <a:buSzPct val="125000"/>
              <a:buFont typeface="Wingdings" pitchFamily="2" charset="2"/>
              <a:buChar char="§"/>
              <a:tabLst>
                <a:tab pos="228600" algn="l"/>
              </a:tabLst>
              <a:defRPr/>
            </a:pPr>
            <a:r>
              <a:rPr lang="es-ES" sz="1100" dirty="0" smtClean="0">
                <a:latin typeface="Verdana" pitchFamily="34" charset="0"/>
                <a:cs typeface="Microsoft Sans Serif" pitchFamily="34" charset="0"/>
              </a:rPr>
              <a:t>Los elementos del Plan se </a:t>
            </a:r>
            <a:r>
              <a:rPr lang="es-ES" sz="1100" b="1" dirty="0" smtClean="0">
                <a:solidFill>
                  <a:srgbClr val="7C1232"/>
                </a:solidFill>
                <a:latin typeface="Verdana" pitchFamily="34" charset="0"/>
                <a:cs typeface="Microsoft Sans Serif" pitchFamily="34" charset="0"/>
              </a:rPr>
              <a:t>adecúan a las características de cada organización</a:t>
            </a:r>
            <a:r>
              <a:rPr lang="es-ES" sz="1100" dirty="0" smtClean="0">
                <a:latin typeface="Verdana" pitchFamily="34" charset="0"/>
                <a:cs typeface="Microsoft Sans Serif" pitchFamily="34" charset="0"/>
              </a:rPr>
              <a:t>; para ello, se plantean alternativas y se asesora a los responsables para tomar las decisiones que mejor encajan con su visión de la organización.</a:t>
            </a:r>
          </a:p>
          <a:p>
            <a:pPr marL="361950" lvl="2" indent="-180975" algn="just">
              <a:lnSpc>
                <a:spcPct val="120000"/>
              </a:lnSpc>
              <a:spcBef>
                <a:spcPts val="600"/>
              </a:spcBef>
              <a:spcAft>
                <a:spcPts val="600"/>
              </a:spcAft>
              <a:buClr>
                <a:srgbClr val="902A2C"/>
              </a:buClr>
              <a:buSzPct val="125000"/>
              <a:buFont typeface="Wingdings" pitchFamily="2" charset="2"/>
              <a:buChar char="§"/>
              <a:tabLst>
                <a:tab pos="228600" algn="l"/>
              </a:tabLst>
              <a:defRPr/>
            </a:pPr>
            <a:r>
              <a:rPr lang="es-ES" sz="1100" dirty="0" smtClean="0">
                <a:latin typeface="Verdana" pitchFamily="34" charset="0"/>
                <a:cs typeface="Microsoft Sans Serif" pitchFamily="34" charset="0"/>
              </a:rPr>
              <a:t>Si la organización ya dispone de algunas de las herramientas previstas, éstas</a:t>
            </a:r>
            <a:r>
              <a:rPr lang="es-ES" sz="1100" b="1" dirty="0" smtClean="0">
                <a:solidFill>
                  <a:srgbClr val="7C1232"/>
                </a:solidFill>
                <a:latin typeface="Verdana" pitchFamily="34" charset="0"/>
                <a:cs typeface="Microsoft Sans Serif" pitchFamily="34" charset="0"/>
              </a:rPr>
              <a:t> se incorporan al modelo propuesto</a:t>
            </a:r>
            <a:r>
              <a:rPr lang="es-ES" sz="1100" dirty="0" smtClean="0">
                <a:latin typeface="Verdana" pitchFamily="34" charset="0"/>
                <a:cs typeface="Microsoft Sans Serif" pitchFamily="34" charset="0"/>
              </a:rPr>
              <a:t>, buscando una solución coherente con el trabajo hecho hasta el momento.</a:t>
            </a:r>
          </a:p>
          <a:p>
            <a:pPr marL="0" lvl="2" indent="-180975" algn="just">
              <a:lnSpc>
                <a:spcPct val="120000"/>
              </a:lnSpc>
              <a:spcBef>
                <a:spcPts val="600"/>
              </a:spcBef>
              <a:spcAft>
                <a:spcPts val="600"/>
              </a:spcAft>
              <a:buClr>
                <a:srgbClr val="902A2C"/>
              </a:buClr>
              <a:buSzPct val="125000"/>
              <a:tabLst>
                <a:tab pos="228600" algn="l"/>
              </a:tabLst>
              <a:defRPr/>
            </a:pPr>
            <a:r>
              <a:rPr lang="es-ES" sz="1100" dirty="0" smtClean="0">
                <a:latin typeface="Verdana" pitchFamily="34" charset="0"/>
                <a:cs typeface="Microsoft Sans Serif" pitchFamily="34" charset="0"/>
              </a:rPr>
              <a:t>El plan se construye, por tanto, a través de un procedo de reuniones de trabajo con los equipos de cada área, trasladando las propuestas y conclusiones al equipo de dirección.</a:t>
            </a:r>
          </a:p>
          <a:p>
            <a:pPr marL="361950" lvl="2" indent="-180975" algn="just">
              <a:lnSpc>
                <a:spcPct val="120000"/>
              </a:lnSpc>
              <a:spcBef>
                <a:spcPts val="600"/>
              </a:spcBef>
              <a:spcAft>
                <a:spcPts val="600"/>
              </a:spcAft>
              <a:buClr>
                <a:srgbClr val="902A2C"/>
              </a:buClr>
              <a:buSzPct val="125000"/>
              <a:buFont typeface="Wingdings" pitchFamily="2" charset="2"/>
              <a:buChar char="§"/>
              <a:tabLst>
                <a:tab pos="228600" algn="l"/>
              </a:tabLst>
              <a:defRPr/>
            </a:pPr>
            <a:endParaRPr lang="es-ES" sz="1100" dirty="0" smtClean="0">
              <a:latin typeface="Verdana" pitchFamily="34" charset="0"/>
              <a:cs typeface="Microsoft Sans Serif" pitchFamily="34" charset="0"/>
            </a:endParaRPr>
          </a:p>
          <a:p>
            <a:pPr marL="361950" lvl="2" indent="-180975" algn="just">
              <a:lnSpc>
                <a:spcPct val="120000"/>
              </a:lnSpc>
              <a:spcBef>
                <a:spcPts val="600"/>
              </a:spcBef>
              <a:spcAft>
                <a:spcPts val="600"/>
              </a:spcAft>
              <a:buClr>
                <a:srgbClr val="902A2C"/>
              </a:buClr>
              <a:buSzPct val="125000"/>
              <a:tabLst>
                <a:tab pos="228600" algn="l"/>
              </a:tabLst>
              <a:defRPr/>
            </a:pPr>
            <a:endParaRPr lang="es-ES" sz="1100" dirty="0" smtClean="0">
              <a:latin typeface="Verdana" pitchFamily="34" charset="0"/>
              <a:cs typeface="Microsoft Sans Serif" pitchFamily="34" charset="0"/>
            </a:endParaRPr>
          </a:p>
          <a:p>
            <a:pPr marL="361950" lvl="2" indent="-180975" algn="just">
              <a:lnSpc>
                <a:spcPct val="120000"/>
              </a:lnSpc>
              <a:spcBef>
                <a:spcPts val="600"/>
              </a:spcBef>
              <a:spcAft>
                <a:spcPts val="600"/>
              </a:spcAft>
              <a:buClr>
                <a:srgbClr val="902A2C"/>
              </a:buClr>
              <a:buSzPct val="125000"/>
              <a:tabLst>
                <a:tab pos="228600" algn="l"/>
              </a:tabLst>
              <a:defRPr/>
            </a:pPr>
            <a:endParaRPr lang="es-ES" sz="1100" dirty="0" smtClean="0">
              <a:latin typeface="Verdana" pitchFamily="34" charset="0"/>
              <a:cs typeface="Microsoft Sans Serif" pitchFamily="34" charset="0"/>
            </a:endParaRPr>
          </a:p>
        </p:txBody>
      </p:sp>
      <p:pic>
        <p:nvPicPr>
          <p:cNvPr id="33798" name="Picture 6" descr="http://blogs.msdn.com/blogfiles/willy-peter_schaub/WindowsLiveWriter/MVPGlobalSummitfromaRangersperspective_D4A9/CLIPART_OF_15186_SM_2.jpg"/>
          <p:cNvPicPr>
            <a:picLocks noChangeAspect="1" noChangeArrowheads="1"/>
          </p:cNvPicPr>
          <p:nvPr/>
        </p:nvPicPr>
        <p:blipFill>
          <a:blip r:embed="rId4" cstate="print"/>
          <a:srcRect/>
          <a:stretch>
            <a:fillRect/>
          </a:stretch>
        </p:blipFill>
        <p:spPr bwMode="auto">
          <a:xfrm>
            <a:off x="6444208" y="692696"/>
            <a:ext cx="2411760" cy="241176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a:blip r:embed="rId3" cstate="print"/>
          <a:srcRect/>
          <a:stretch>
            <a:fillRect/>
          </a:stretch>
        </p:blipFill>
        <p:spPr bwMode="auto">
          <a:xfrm>
            <a:off x="6373688" y="3212976"/>
            <a:ext cx="2590800" cy="3067050"/>
          </a:xfrm>
          <a:prstGeom prst="rect">
            <a:avLst/>
          </a:prstGeom>
          <a:noFill/>
          <a:ln w="9525">
            <a:noFill/>
            <a:miter lim="800000"/>
            <a:headEnd/>
            <a:tailEnd/>
          </a:ln>
          <a:effectLst/>
        </p:spPr>
      </p:pic>
      <p:sp>
        <p:nvSpPr>
          <p:cNvPr id="2" name="1 Marcador de número de diapositiva"/>
          <p:cNvSpPr>
            <a:spLocks noGrp="1"/>
          </p:cNvSpPr>
          <p:nvPr>
            <p:ph type="sldNum" sz="quarter" idx="12"/>
          </p:nvPr>
        </p:nvSpPr>
        <p:spPr/>
        <p:txBody>
          <a:bodyPr/>
          <a:lstStyle/>
          <a:p>
            <a:fld id="{BF80D7A2-A507-48BE-B361-E7D1E902C56B}" type="slidenum">
              <a:rPr lang="ca-ES" smtClean="0"/>
              <a:pPr/>
              <a:t>17</a:t>
            </a:fld>
            <a:endParaRPr lang="ca-ES" dirty="0"/>
          </a:p>
        </p:txBody>
      </p:sp>
      <p:sp>
        <p:nvSpPr>
          <p:cNvPr id="4" name="3 CuadroTexto"/>
          <p:cNvSpPr txBox="1"/>
          <p:nvPr/>
        </p:nvSpPr>
        <p:spPr>
          <a:xfrm>
            <a:off x="323528" y="287650"/>
            <a:ext cx="5904656" cy="769441"/>
          </a:xfrm>
          <a:prstGeom prst="rect">
            <a:avLst/>
          </a:prstGeom>
          <a:noFill/>
        </p:spPr>
        <p:txBody>
          <a:bodyPr wrap="square" rtlCol="0">
            <a:spAutoFit/>
          </a:bodyPr>
          <a:lstStyle/>
          <a:p>
            <a:r>
              <a:rPr lang="es-ES" sz="2400" dirty="0" smtClean="0">
                <a:solidFill>
                  <a:srgbClr val="7C1232"/>
                </a:solidFill>
                <a:latin typeface="Baskerville Old Face" pitchFamily="18" charset="0"/>
              </a:rPr>
              <a:t>Qué Hacemos: Servicios</a:t>
            </a:r>
          </a:p>
          <a:p>
            <a:r>
              <a:rPr lang="es-ES" sz="2000" dirty="0" smtClean="0">
                <a:solidFill>
                  <a:schemeClr val="tx1">
                    <a:lumMod val="65000"/>
                    <a:lumOff val="35000"/>
                  </a:schemeClr>
                </a:solidFill>
                <a:latin typeface="Baskerville Old Face" pitchFamily="18" charset="0"/>
              </a:rPr>
              <a:t>Oficina Técnica de Proyectos</a:t>
            </a:r>
          </a:p>
        </p:txBody>
      </p:sp>
      <p:sp>
        <p:nvSpPr>
          <p:cNvPr id="9" name="8 Rectángulo"/>
          <p:cNvSpPr/>
          <p:nvPr/>
        </p:nvSpPr>
        <p:spPr>
          <a:xfrm>
            <a:off x="683568" y="1259175"/>
            <a:ext cx="5760640" cy="4935197"/>
          </a:xfrm>
          <a:prstGeom prst="rect">
            <a:avLst/>
          </a:prstGeom>
        </p:spPr>
        <p:txBody>
          <a:bodyPr wrap="square">
            <a:spAutoFit/>
          </a:bodyPr>
          <a:lstStyle/>
          <a:p>
            <a:pPr marL="1588" lvl="1" indent="-1588" algn="just">
              <a:lnSpc>
                <a:spcPct val="120000"/>
              </a:lnSpc>
              <a:spcBef>
                <a:spcPts val="600"/>
              </a:spcBef>
              <a:spcAft>
                <a:spcPts val="600"/>
              </a:spcAft>
              <a:buClr>
                <a:srgbClr val="902A2C"/>
              </a:buClr>
              <a:buSzPct val="120000"/>
              <a:defRPr/>
            </a:pPr>
            <a:r>
              <a:rPr lang="es-ES" sz="1100" dirty="0" smtClean="0">
                <a:latin typeface="Verdana" pitchFamily="34" charset="0"/>
                <a:cs typeface="Microsoft Sans Serif" pitchFamily="34" charset="0"/>
              </a:rPr>
              <a:t>A pesar de que a menudo la propia organización tiene conocimientos para realizar proyectos de este tipo, el día a día, el fraccionamiento del conocimiento entre diferentes personas de la organización, la complejidad de coordinación, la relación con proveedores, etc., hace que sea recomendable externalizarlos para garantizar la ejecución del proyecto con fechas y cualidad.</a:t>
            </a:r>
          </a:p>
          <a:p>
            <a:pPr marL="1588" lvl="1" indent="-1588" algn="just">
              <a:lnSpc>
                <a:spcPct val="120000"/>
              </a:lnSpc>
              <a:spcBef>
                <a:spcPts val="600"/>
              </a:spcBef>
              <a:spcAft>
                <a:spcPts val="600"/>
              </a:spcAft>
              <a:buClr>
                <a:srgbClr val="902A2C"/>
              </a:buClr>
              <a:buSzPct val="120000"/>
              <a:tabLst>
                <a:tab pos="228600" algn="l"/>
              </a:tabLst>
              <a:defRPr/>
            </a:pPr>
            <a:r>
              <a:rPr lang="es-ES" sz="1100" b="1" dirty="0" smtClean="0">
                <a:solidFill>
                  <a:srgbClr val="7C1232"/>
                </a:solidFill>
                <a:latin typeface="Verdana" pitchFamily="34" charset="0"/>
                <a:cs typeface="Microsoft Sans Serif" pitchFamily="34" charset="0"/>
              </a:rPr>
              <a:t>Las tareas que realiza la oficina de proyectos </a:t>
            </a:r>
            <a:r>
              <a:rPr lang="es-ES" sz="1100" dirty="0" smtClean="0">
                <a:latin typeface="Verdana" pitchFamily="34" charset="0"/>
                <a:cs typeface="Microsoft Sans Serif" pitchFamily="34" charset="0"/>
              </a:rPr>
              <a:t>son, entre otras: </a:t>
            </a:r>
          </a:p>
          <a:p>
            <a:pPr marL="361950" lvl="2" indent="-180975" algn="just">
              <a:lnSpc>
                <a:spcPct val="120000"/>
              </a:lnSpc>
              <a:spcBef>
                <a:spcPts val="300"/>
              </a:spcBef>
              <a:spcAft>
                <a:spcPts val="300"/>
              </a:spcAft>
              <a:buClr>
                <a:srgbClr val="902A2C"/>
              </a:buClr>
              <a:buSzPct val="125000"/>
              <a:buFont typeface="Wingdings" pitchFamily="2" charset="2"/>
              <a:buChar char="§"/>
              <a:tabLst>
                <a:tab pos="228600" algn="l"/>
              </a:tabLst>
              <a:defRPr/>
            </a:pPr>
            <a:r>
              <a:rPr lang="es-ES" sz="1100" b="1" dirty="0" smtClean="0">
                <a:solidFill>
                  <a:srgbClr val="7C1232"/>
                </a:solidFill>
                <a:latin typeface="Verdana" pitchFamily="34" charset="0"/>
                <a:cs typeface="Microsoft Sans Serif" pitchFamily="34" charset="0"/>
              </a:rPr>
              <a:t>Preparación del proyecto</a:t>
            </a:r>
            <a:r>
              <a:rPr lang="es-ES" sz="1100" dirty="0" smtClean="0">
                <a:latin typeface="Verdana" pitchFamily="34" charset="0"/>
                <a:cs typeface="Microsoft Sans Serif" pitchFamily="34" charset="0"/>
              </a:rPr>
              <a:t>: asesorar en la definición de los objetivos, plasmarlos en los contratos o pliegues de contratación, identificar y seleccionar proveedores</a:t>
            </a:r>
          </a:p>
          <a:p>
            <a:pPr marL="361950" lvl="2" indent="-180975" algn="just">
              <a:lnSpc>
                <a:spcPct val="120000"/>
              </a:lnSpc>
              <a:spcBef>
                <a:spcPts val="300"/>
              </a:spcBef>
              <a:spcAft>
                <a:spcPts val="300"/>
              </a:spcAft>
              <a:buClr>
                <a:srgbClr val="902A2C"/>
              </a:buClr>
              <a:buSzPct val="125000"/>
              <a:buFont typeface="Wingdings" pitchFamily="2" charset="2"/>
              <a:buChar char="§"/>
              <a:tabLst>
                <a:tab pos="228600" algn="l"/>
              </a:tabLst>
              <a:defRPr/>
            </a:pPr>
            <a:r>
              <a:rPr lang="es-ES" sz="1100" b="1" dirty="0" smtClean="0">
                <a:solidFill>
                  <a:srgbClr val="7C1232"/>
                </a:solidFill>
                <a:latin typeface="Verdana" pitchFamily="34" charset="0"/>
                <a:cs typeface="Microsoft Sans Serif" pitchFamily="34" charset="0"/>
              </a:rPr>
              <a:t>Interlocución y coordinación de los diferentes agentes </a:t>
            </a:r>
            <a:r>
              <a:rPr lang="es-ES" sz="1100" dirty="0" smtClean="0">
                <a:latin typeface="Verdana" pitchFamily="34" charset="0"/>
                <a:cs typeface="Microsoft Sans Serif" pitchFamily="34" charset="0"/>
              </a:rPr>
              <a:t>implicados en el proyecto. Aportamos los conocimientos pluridisciplinares a la hora de tratar un tema desde diferentes visiones</a:t>
            </a:r>
          </a:p>
          <a:p>
            <a:pPr marL="361950" lvl="2" indent="-180975" algn="just">
              <a:lnSpc>
                <a:spcPct val="120000"/>
              </a:lnSpc>
              <a:spcBef>
                <a:spcPts val="300"/>
              </a:spcBef>
              <a:spcAft>
                <a:spcPts val="300"/>
              </a:spcAft>
              <a:buClr>
                <a:srgbClr val="902A2C"/>
              </a:buClr>
              <a:buSzPct val="125000"/>
              <a:buFont typeface="Wingdings" pitchFamily="2" charset="2"/>
              <a:buChar char="§"/>
              <a:tabLst>
                <a:tab pos="228600" algn="l"/>
              </a:tabLst>
              <a:defRPr/>
            </a:pPr>
            <a:r>
              <a:rPr lang="es-ES" sz="1100" b="1" dirty="0" smtClean="0">
                <a:solidFill>
                  <a:srgbClr val="7C1232"/>
                </a:solidFill>
                <a:latin typeface="Verdana" pitchFamily="34" charset="0"/>
                <a:cs typeface="Microsoft Sans Serif" pitchFamily="34" charset="0"/>
              </a:rPr>
              <a:t>Seguimiento de la ejecución</a:t>
            </a:r>
            <a:r>
              <a:rPr lang="es-ES" sz="1100" dirty="0" smtClean="0">
                <a:latin typeface="Verdana" pitchFamily="34" charset="0"/>
                <a:cs typeface="Microsoft Sans Serif" pitchFamily="34" charset="0"/>
              </a:rPr>
              <a:t>: Definir procesos de control y seguimiento de la ejecución, ayudar en la validación de las entregas y los planes de pruebas, identificar riesgos emergentes</a:t>
            </a:r>
          </a:p>
          <a:p>
            <a:pPr marL="361950" lvl="2" indent="-180975" algn="just">
              <a:lnSpc>
                <a:spcPct val="120000"/>
              </a:lnSpc>
              <a:spcBef>
                <a:spcPts val="300"/>
              </a:spcBef>
              <a:spcAft>
                <a:spcPts val="300"/>
              </a:spcAft>
              <a:buClr>
                <a:srgbClr val="902A2C"/>
              </a:buClr>
              <a:buSzPct val="125000"/>
              <a:buFont typeface="Wingdings" pitchFamily="2" charset="2"/>
              <a:buChar char="§"/>
              <a:tabLst>
                <a:tab pos="228600" algn="l"/>
              </a:tabLst>
              <a:defRPr/>
            </a:pPr>
            <a:r>
              <a:rPr lang="es-ES" sz="1100" b="1" dirty="0" smtClean="0">
                <a:solidFill>
                  <a:srgbClr val="7C1232"/>
                </a:solidFill>
                <a:latin typeface="Verdana" pitchFamily="34" charset="0"/>
                <a:cs typeface="Microsoft Sans Serif" pitchFamily="34" charset="0"/>
              </a:rPr>
              <a:t>Facilitar la gestión del cambio</a:t>
            </a:r>
            <a:r>
              <a:rPr lang="es-ES" sz="1100" dirty="0" smtClean="0">
                <a:latin typeface="Verdana" pitchFamily="34" charset="0"/>
                <a:cs typeface="Microsoft Sans Serif" pitchFamily="34" charset="0"/>
              </a:rPr>
              <a:t>: Ayudar en la comunicación, información y formación y en la identificación de posibles impactos del proyecto en otras áreas</a:t>
            </a:r>
          </a:p>
          <a:p>
            <a:pPr marL="361950" lvl="2" indent="-180975" algn="just">
              <a:lnSpc>
                <a:spcPct val="120000"/>
              </a:lnSpc>
              <a:spcBef>
                <a:spcPts val="300"/>
              </a:spcBef>
              <a:spcAft>
                <a:spcPts val="300"/>
              </a:spcAft>
              <a:buClr>
                <a:srgbClr val="902A2C"/>
              </a:buClr>
              <a:buSzPct val="125000"/>
              <a:buFont typeface="Wingdings" pitchFamily="2" charset="2"/>
              <a:buChar char="§"/>
              <a:tabLst>
                <a:tab pos="228600" algn="l"/>
              </a:tabLst>
              <a:defRPr/>
            </a:pPr>
            <a:r>
              <a:rPr lang="es-ES" sz="1100" b="1" dirty="0" smtClean="0">
                <a:solidFill>
                  <a:srgbClr val="7C1232"/>
                </a:solidFill>
                <a:latin typeface="Verdana" pitchFamily="34" charset="0"/>
                <a:cs typeface="Microsoft Sans Serif" pitchFamily="34" charset="0"/>
              </a:rPr>
              <a:t>Centralización de la información</a:t>
            </a:r>
            <a:r>
              <a:rPr lang="es-ES" sz="1100" dirty="0" smtClean="0">
                <a:latin typeface="Verdana" pitchFamily="34" charset="0"/>
                <a:cs typeface="Microsoft Sans Serif" pitchFamily="34" charset="0"/>
              </a:rPr>
              <a:t>: repositori central de documentación, interacción con los diferentes departamentos de la organización</a:t>
            </a:r>
          </a:p>
        </p:txBody>
      </p:sp>
      <p:sp>
        <p:nvSpPr>
          <p:cNvPr id="10" name="9 Rectángulo"/>
          <p:cNvSpPr/>
          <p:nvPr/>
        </p:nvSpPr>
        <p:spPr>
          <a:xfrm>
            <a:off x="6516216" y="3284984"/>
            <a:ext cx="2304256" cy="275152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dirty="0" smtClean="0">
                <a:solidFill>
                  <a:srgbClr val="7C1232"/>
                </a:solidFill>
                <a:latin typeface="Verdana" pitchFamily="34" charset="0"/>
                <a:cs typeface="Microsoft Sans Serif" pitchFamily="34" charset="0"/>
              </a:rPr>
              <a:t>Supervisamos y coordinamos los proyectos de implantación de la gestión electrónica documental desde una óptica global: organizativa y de procesos, archivística, tecnológica y de seguridad, normativa y legal. </a:t>
            </a:r>
          </a:p>
        </p:txBody>
      </p:sp>
      <p:pic>
        <p:nvPicPr>
          <p:cNvPr id="11" name="10 Imagen" descr="Oficina Tècnica.bmp"/>
          <p:cNvPicPr>
            <a:picLocks noChangeAspect="1"/>
          </p:cNvPicPr>
          <p:nvPr/>
        </p:nvPicPr>
        <p:blipFill>
          <a:blip r:embed="rId4" cstate="print"/>
          <a:stretch>
            <a:fillRect/>
          </a:stretch>
        </p:blipFill>
        <p:spPr>
          <a:xfrm>
            <a:off x="6624448" y="1052736"/>
            <a:ext cx="1980000" cy="19712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Rectángulo"/>
          <p:cNvSpPr/>
          <p:nvPr/>
        </p:nvSpPr>
        <p:spPr>
          <a:xfrm>
            <a:off x="1187624" y="3140968"/>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10" name="9 Rectángulo"/>
          <p:cNvSpPr/>
          <p:nvPr/>
        </p:nvSpPr>
        <p:spPr>
          <a:xfrm>
            <a:off x="1187624" y="3717032"/>
            <a:ext cx="180000" cy="180000"/>
          </a:xfrm>
          <a:prstGeom prst="rect">
            <a:avLst/>
          </a:prstGeom>
          <a:solidFill>
            <a:srgbClr val="7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13" name="12 Rectángulo"/>
          <p:cNvSpPr/>
          <p:nvPr/>
        </p:nvSpPr>
        <p:spPr>
          <a:xfrm>
            <a:off x="1187624" y="2564904"/>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12" name="11 Rectángulo"/>
          <p:cNvSpPr/>
          <p:nvPr/>
        </p:nvSpPr>
        <p:spPr>
          <a:xfrm>
            <a:off x="1187624" y="1952856"/>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7" name="6 Rectángulo"/>
          <p:cNvSpPr/>
          <p:nvPr/>
        </p:nvSpPr>
        <p:spPr>
          <a:xfrm>
            <a:off x="1176991" y="1368041"/>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4" name="3 CuadroTexto"/>
          <p:cNvSpPr txBox="1"/>
          <p:nvPr/>
        </p:nvSpPr>
        <p:spPr>
          <a:xfrm>
            <a:off x="323528" y="287650"/>
            <a:ext cx="5904656" cy="461665"/>
          </a:xfrm>
          <a:prstGeom prst="rect">
            <a:avLst/>
          </a:prstGeom>
          <a:noFill/>
        </p:spPr>
        <p:txBody>
          <a:bodyPr wrap="square" rtlCol="0">
            <a:spAutoFit/>
          </a:bodyPr>
          <a:lstStyle/>
          <a:p>
            <a:r>
              <a:rPr lang="es-ES" sz="2400" dirty="0" smtClean="0">
                <a:solidFill>
                  <a:srgbClr val="7C1232"/>
                </a:solidFill>
                <a:latin typeface="Baskerville Old Face" pitchFamily="18" charset="0"/>
              </a:rPr>
              <a:t>Índice</a:t>
            </a:r>
            <a:endParaRPr lang="ca-ES" sz="2400" dirty="0">
              <a:solidFill>
                <a:srgbClr val="7C1232"/>
              </a:solidFill>
              <a:latin typeface="Baskerville Old Face" pitchFamily="18" charset="0"/>
            </a:endParaRPr>
          </a:p>
        </p:txBody>
      </p:sp>
      <p:sp>
        <p:nvSpPr>
          <p:cNvPr id="11" name="Text Box 6"/>
          <p:cNvSpPr txBox="1">
            <a:spLocks noChangeArrowheads="1"/>
          </p:cNvSpPr>
          <p:nvPr/>
        </p:nvSpPr>
        <p:spPr bwMode="auto">
          <a:xfrm>
            <a:off x="1403648" y="1258127"/>
            <a:ext cx="6048672" cy="2800767"/>
          </a:xfrm>
          <a:prstGeom prst="rect">
            <a:avLst/>
          </a:prstGeom>
          <a:noFill/>
          <a:ln w="9525">
            <a:noFill/>
            <a:miter lim="800000"/>
            <a:headEnd/>
            <a:tailEnd/>
          </a:ln>
          <a:effectLst/>
        </p:spPr>
        <p:txBody>
          <a:bodyPr wrap="square">
            <a:spAutoFit/>
          </a:bodyPr>
          <a:lstStyle/>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GESTION DE DOCUMENTOS ELECTRÓNICOS</a:t>
            </a:r>
          </a:p>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VENTAJAS DE UN PLAN DIRECTOR</a:t>
            </a:r>
          </a:p>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CONTENIDOS DE UN PLAN DIRECTOR</a:t>
            </a:r>
          </a:p>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QUÉ OFRECE KRONOS PROJECTS</a:t>
            </a:r>
          </a:p>
          <a:p>
            <a:pPr marL="457200" indent="-457200">
              <a:lnSpc>
                <a:spcPct val="120000"/>
              </a:lnSpc>
              <a:spcBef>
                <a:spcPts val="1200"/>
              </a:spcBef>
              <a:spcAft>
                <a:spcPts val="1200"/>
              </a:spcAft>
              <a:defRPr/>
            </a:pPr>
            <a:r>
              <a:rPr lang="es-ES" sz="1600" b="1" dirty="0" smtClean="0">
                <a:solidFill>
                  <a:srgbClr val="7C1232"/>
                </a:solidFill>
                <a:latin typeface="Microsoft Sans Serif" pitchFamily="34" charset="0"/>
                <a:cs typeface="Microsoft Sans Serif" pitchFamily="34" charset="0"/>
              </a:rPr>
              <a:t>REFERENCIAS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p:cNvPicPr>
            <a:picLocks noChangeAspect="1" noChangeArrowheads="1"/>
          </p:cNvPicPr>
          <p:nvPr/>
        </p:nvPicPr>
        <p:blipFill>
          <a:blip r:embed="rId3" cstate="print"/>
          <a:srcRect/>
          <a:stretch>
            <a:fillRect/>
          </a:stretch>
        </p:blipFill>
        <p:spPr bwMode="auto">
          <a:xfrm>
            <a:off x="6373688" y="3212976"/>
            <a:ext cx="2590800" cy="3067050"/>
          </a:xfrm>
          <a:prstGeom prst="rect">
            <a:avLst/>
          </a:prstGeom>
          <a:noFill/>
          <a:ln w="9525">
            <a:noFill/>
            <a:miter lim="800000"/>
            <a:headEnd/>
            <a:tailEnd/>
          </a:ln>
          <a:effectLst/>
        </p:spPr>
      </p:pic>
      <p:sp>
        <p:nvSpPr>
          <p:cNvPr id="4" name="3 CuadroTexto"/>
          <p:cNvSpPr txBox="1"/>
          <p:nvPr/>
        </p:nvSpPr>
        <p:spPr>
          <a:xfrm>
            <a:off x="323528" y="287650"/>
            <a:ext cx="5904656" cy="769441"/>
          </a:xfrm>
          <a:prstGeom prst="rect">
            <a:avLst/>
          </a:prstGeom>
          <a:noFill/>
        </p:spPr>
        <p:txBody>
          <a:bodyPr wrap="square" rtlCol="0">
            <a:spAutoFit/>
          </a:bodyPr>
          <a:lstStyle/>
          <a:p>
            <a:r>
              <a:rPr lang="es-ES" sz="2400" dirty="0" smtClean="0">
                <a:solidFill>
                  <a:srgbClr val="7C1232"/>
                </a:solidFill>
                <a:latin typeface="Baskerville Old Face" pitchFamily="18" charset="0"/>
              </a:rPr>
              <a:t>Referencias</a:t>
            </a:r>
          </a:p>
          <a:p>
            <a:r>
              <a:rPr lang="es-ES" sz="2000" dirty="0" smtClean="0">
                <a:solidFill>
                  <a:schemeClr val="tx1">
                    <a:lumMod val="65000"/>
                    <a:lumOff val="35000"/>
                  </a:schemeClr>
                </a:solidFill>
                <a:latin typeface="Baskerville Old Face" pitchFamily="18" charset="0"/>
              </a:rPr>
              <a:t>Proyectos y clientes significativos de </a:t>
            </a:r>
            <a:r>
              <a:rPr lang="es-ES" sz="2000" dirty="0" err="1" smtClean="0">
                <a:solidFill>
                  <a:schemeClr val="tx1">
                    <a:lumMod val="65000"/>
                    <a:lumOff val="35000"/>
                  </a:schemeClr>
                </a:solidFill>
                <a:latin typeface="Baskerville Old Face" pitchFamily="18" charset="0"/>
              </a:rPr>
              <a:t>Kronos</a:t>
            </a:r>
            <a:r>
              <a:rPr lang="es-ES" sz="2000" dirty="0" smtClean="0">
                <a:solidFill>
                  <a:schemeClr val="tx1">
                    <a:lumMod val="65000"/>
                    <a:lumOff val="35000"/>
                  </a:schemeClr>
                </a:solidFill>
                <a:latin typeface="Baskerville Old Face" pitchFamily="18" charset="0"/>
              </a:rPr>
              <a:t> </a:t>
            </a:r>
            <a:r>
              <a:rPr lang="es-ES" sz="2000" dirty="0" err="1" smtClean="0">
                <a:solidFill>
                  <a:schemeClr val="tx1">
                    <a:lumMod val="65000"/>
                    <a:lumOff val="35000"/>
                  </a:schemeClr>
                </a:solidFill>
                <a:latin typeface="Baskerville Old Face" pitchFamily="18" charset="0"/>
              </a:rPr>
              <a:t>Projects</a:t>
            </a:r>
            <a:endParaRPr lang="es-ES" sz="2400" dirty="0" smtClean="0">
              <a:solidFill>
                <a:srgbClr val="7C1232"/>
              </a:solidFill>
              <a:latin typeface="Baskerville Old Face" pitchFamily="18" charset="0"/>
            </a:endParaRPr>
          </a:p>
        </p:txBody>
      </p:sp>
      <p:sp>
        <p:nvSpPr>
          <p:cNvPr id="20" name="1 Marcador de número de diapositiva"/>
          <p:cNvSpPr txBox="1">
            <a:spLocks/>
          </p:cNvSpPr>
          <p:nvPr/>
        </p:nvSpPr>
        <p:spPr>
          <a:xfrm>
            <a:off x="8556129" y="6328918"/>
            <a:ext cx="504056"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BF80D7A2-A507-48BE-B361-E7D1E902C56B}" type="slidenum">
              <a:rPr kumimoji="0" lang="ca-ES" sz="1000" b="1" i="0" u="none" strike="noStrike" kern="1200" cap="none" spc="0" normalizeH="0" baseline="0" noProof="0" smtClean="0">
                <a:ln>
                  <a:noFill/>
                </a:ln>
                <a:solidFill>
                  <a:srgbClr val="7C1232"/>
                </a:solidFill>
                <a:effectLst/>
                <a:uLnTx/>
                <a:uFillTx/>
                <a:latin typeface="Verdana"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ca-ES" sz="1000" b="1" i="0" u="none" strike="noStrike" kern="1200" cap="none" spc="0" normalizeH="0" baseline="0" noProof="0" dirty="0">
              <a:ln>
                <a:noFill/>
              </a:ln>
              <a:solidFill>
                <a:srgbClr val="7C1232"/>
              </a:solidFill>
              <a:effectLst/>
              <a:uLnTx/>
              <a:uFillTx/>
              <a:latin typeface="Verdana" pitchFamily="34" charset="0"/>
              <a:ea typeface="+mn-ea"/>
              <a:cs typeface="+mn-cs"/>
            </a:endParaRPr>
          </a:p>
        </p:txBody>
      </p:sp>
      <p:sp>
        <p:nvSpPr>
          <p:cNvPr id="23" name="22 Rectángulo"/>
          <p:cNvSpPr/>
          <p:nvPr/>
        </p:nvSpPr>
        <p:spPr>
          <a:xfrm>
            <a:off x="684000" y="1260000"/>
            <a:ext cx="5544000" cy="5110630"/>
          </a:xfrm>
          <a:prstGeom prst="rect">
            <a:avLst/>
          </a:prstGeom>
        </p:spPr>
        <p:txBody>
          <a:bodyPr wrap="square">
            <a:spAutoFit/>
          </a:bodyPr>
          <a:lstStyle/>
          <a:p>
            <a:pPr marL="1588" lvl="2" indent="-1588">
              <a:lnSpc>
                <a:spcPct val="120000"/>
              </a:lnSpc>
              <a:buClr>
                <a:srgbClr val="902A2C"/>
              </a:buClr>
              <a:buSzPct val="125000"/>
              <a:defRPr/>
            </a:pPr>
            <a:r>
              <a:rPr lang="es-ES" sz="1100" b="1" dirty="0" smtClean="0">
                <a:solidFill>
                  <a:srgbClr val="7C1232"/>
                </a:solidFill>
                <a:latin typeface="Verdana" pitchFamily="34" charset="0"/>
                <a:cs typeface="Microsoft Sans Serif" pitchFamily="34" charset="0"/>
              </a:rPr>
              <a:t>Plan de adaptación al documento electrónico, Asesoramiento en el desarrollo de la GED y Normativas de uso del documento electrónico</a:t>
            </a:r>
            <a:endParaRPr lang="es-ES" sz="1100" dirty="0" smtClean="0">
              <a:latin typeface="Verdana" pitchFamily="34" charset="0"/>
              <a:cs typeface="Microsoft Sans Serif" pitchFamily="34" charset="0"/>
            </a:endParaRP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Generalitat de Catalunya (SIGEDA) </a:t>
            </a: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Ajuntament de Sant Cugat del Vallès</a:t>
            </a: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Ajuntament de Castelldefels</a:t>
            </a: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Ajuntament de Sant Feliu de LL.</a:t>
            </a: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Universitats Públiques (ACUP, UPF, UdG)</a:t>
            </a: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Autoritat Portuària de Barcelona</a:t>
            </a:r>
          </a:p>
          <a:p>
            <a:pPr marL="361950" lvl="2" indent="-180975">
              <a:lnSpc>
                <a:spcPct val="120000"/>
              </a:lnSpc>
              <a:buClr>
                <a:srgbClr val="902A2C"/>
              </a:buClr>
              <a:buSzPct val="125000"/>
              <a:buFont typeface="Wingdings" pitchFamily="2" charset="2"/>
              <a:buChar char="§"/>
              <a:defRPr/>
            </a:pPr>
            <a:r>
              <a:rPr lang="ca-ES" sz="1100" dirty="0" err="1" smtClean="0">
                <a:latin typeface="Verdana" pitchFamily="34" charset="0"/>
                <a:cs typeface="Microsoft Sans Serif" pitchFamily="34" charset="0"/>
              </a:rPr>
              <a:t>Universidad</a:t>
            </a:r>
            <a:r>
              <a:rPr lang="ca-ES" sz="1100" dirty="0" smtClean="0">
                <a:latin typeface="Verdana" pitchFamily="34" charset="0"/>
                <a:cs typeface="Microsoft Sans Serif" pitchFamily="34" charset="0"/>
              </a:rPr>
              <a:t> Pública de Navarra</a:t>
            </a:r>
          </a:p>
          <a:p>
            <a:pPr marL="361950" lvl="2" indent="-180975">
              <a:lnSpc>
                <a:spcPct val="120000"/>
              </a:lnSpc>
              <a:buClr>
                <a:srgbClr val="902A2C"/>
              </a:buClr>
              <a:buSzPct val="125000"/>
              <a:defRPr/>
            </a:pPr>
            <a:endParaRPr lang="ca-ES" sz="1100" dirty="0" smtClean="0">
              <a:latin typeface="Verdana" pitchFamily="34" charset="0"/>
              <a:cs typeface="Microsoft Sans Serif" pitchFamily="34" charset="0"/>
            </a:endParaRPr>
          </a:p>
          <a:p>
            <a:pPr marL="1588" lvl="2" indent="-1588">
              <a:lnSpc>
                <a:spcPct val="120000"/>
              </a:lnSpc>
              <a:buClr>
                <a:srgbClr val="902A2C"/>
              </a:buClr>
              <a:buSzPct val="125000"/>
              <a:defRPr/>
            </a:pPr>
            <a:r>
              <a:rPr lang="es-ES" sz="1100" b="1" dirty="0" smtClean="0">
                <a:solidFill>
                  <a:srgbClr val="7C1232"/>
                </a:solidFill>
                <a:latin typeface="Verdana" pitchFamily="34" charset="0"/>
                <a:cs typeface="Microsoft Sans Serif" pitchFamily="34" charset="0"/>
              </a:rPr>
              <a:t>Formación y Guía de adaptación a la Ley 11/2007</a:t>
            </a:r>
            <a:endParaRPr lang="es-ES" sz="1100" dirty="0" smtClean="0">
              <a:solidFill>
                <a:prstClr val="black"/>
              </a:solidFill>
              <a:latin typeface="Verdana" pitchFamily="34" charset="0"/>
              <a:cs typeface="Microsoft Sans Serif" pitchFamily="34" charset="0"/>
            </a:endParaRPr>
          </a:p>
          <a:p>
            <a:pPr marL="361950" lvl="2" indent="-180975">
              <a:lnSpc>
                <a:spcPct val="120000"/>
              </a:lnSpc>
              <a:buClr>
                <a:srgbClr val="902A2C"/>
              </a:buClr>
              <a:buSzPct val="125000"/>
              <a:buFont typeface="Wingdings" pitchFamily="2" charset="2"/>
              <a:buChar char="§"/>
              <a:defRPr/>
            </a:pPr>
            <a:r>
              <a:rPr lang="ca-ES" sz="1100" dirty="0" smtClean="0">
                <a:solidFill>
                  <a:prstClr val="black"/>
                </a:solidFill>
                <a:latin typeface="Verdana" pitchFamily="34" charset="0"/>
                <a:cs typeface="Microsoft Sans Serif" pitchFamily="34" charset="0"/>
              </a:rPr>
              <a:t>Agencia Catalana de Residus</a:t>
            </a:r>
          </a:p>
          <a:p>
            <a:pPr marL="361950" lvl="2" indent="-180975">
              <a:lnSpc>
                <a:spcPct val="120000"/>
              </a:lnSpc>
              <a:spcAft>
                <a:spcPts val="900"/>
              </a:spcAft>
              <a:buClr>
                <a:srgbClr val="902A2C"/>
              </a:buClr>
              <a:buSzPct val="125000"/>
              <a:buFont typeface="Wingdings" pitchFamily="2" charset="2"/>
              <a:buChar char="§"/>
              <a:defRPr/>
            </a:pPr>
            <a:r>
              <a:rPr lang="ca-ES" sz="1100" dirty="0" smtClean="0">
                <a:solidFill>
                  <a:prstClr val="black"/>
                </a:solidFill>
                <a:latin typeface="Verdana" pitchFamily="34" charset="0"/>
                <a:cs typeface="Microsoft Sans Serif" pitchFamily="34" charset="0"/>
              </a:rPr>
              <a:t>Ajuntament de Tarragona</a:t>
            </a:r>
          </a:p>
          <a:p>
            <a:pPr marL="1588" lvl="2" indent="-1588">
              <a:lnSpc>
                <a:spcPct val="120000"/>
              </a:lnSpc>
              <a:buClr>
                <a:srgbClr val="902A2C"/>
              </a:buClr>
              <a:buSzPct val="125000"/>
              <a:defRPr/>
            </a:pPr>
            <a:r>
              <a:rPr lang="es-ES" sz="1100" b="1" dirty="0" smtClean="0">
                <a:solidFill>
                  <a:srgbClr val="7C1232"/>
                </a:solidFill>
                <a:latin typeface="Verdana" pitchFamily="34" charset="0"/>
                <a:cs typeface="Microsoft Sans Serif" pitchFamily="34" charset="0"/>
              </a:rPr>
              <a:t>Oficina Técnica de Proyectos</a:t>
            </a:r>
          </a:p>
          <a:p>
            <a:pPr marL="361950" lvl="2" indent="-180975">
              <a:lnSpc>
                <a:spcPct val="120000"/>
              </a:lnSpc>
              <a:buClr>
                <a:srgbClr val="902A2C"/>
              </a:buClr>
              <a:buSzPct val="125000"/>
              <a:buFont typeface="Wingdings" pitchFamily="2" charset="2"/>
              <a:buChar char="§"/>
              <a:defRPr/>
            </a:pPr>
            <a:r>
              <a:rPr lang="ca-ES" sz="1100" dirty="0" smtClean="0">
                <a:solidFill>
                  <a:prstClr val="black"/>
                </a:solidFill>
                <a:latin typeface="Verdana" pitchFamily="34" charset="0"/>
                <a:cs typeface="Microsoft Sans Serif" pitchFamily="34" charset="0"/>
              </a:rPr>
              <a:t>Ajuntament de Mollet del Vallès</a:t>
            </a:r>
          </a:p>
          <a:p>
            <a:pPr marL="361950" lvl="2" indent="-180975">
              <a:lnSpc>
                <a:spcPct val="120000"/>
              </a:lnSpc>
              <a:buClr>
                <a:srgbClr val="902A2C"/>
              </a:buClr>
              <a:buSzPct val="125000"/>
              <a:buFont typeface="Wingdings" pitchFamily="2" charset="2"/>
              <a:buChar char="§"/>
              <a:defRPr/>
            </a:pPr>
            <a:r>
              <a:rPr lang="ca-ES" sz="1100" dirty="0" smtClean="0">
                <a:solidFill>
                  <a:prstClr val="black"/>
                </a:solidFill>
                <a:latin typeface="Verdana" pitchFamily="34" charset="0"/>
                <a:cs typeface="Microsoft Sans Serif" pitchFamily="34" charset="0"/>
              </a:rPr>
              <a:t>Ajuntament de Sant Cugat del Vallès</a:t>
            </a:r>
          </a:p>
          <a:p>
            <a:pPr marL="361950" lvl="2" indent="-180975">
              <a:lnSpc>
                <a:spcPct val="120000"/>
              </a:lnSpc>
              <a:spcAft>
                <a:spcPts val="900"/>
              </a:spcAft>
              <a:buClr>
                <a:srgbClr val="902A2C"/>
              </a:buClr>
              <a:buSzPct val="125000"/>
              <a:buFont typeface="Wingdings" pitchFamily="2" charset="2"/>
              <a:buChar char="§"/>
              <a:defRPr/>
            </a:pPr>
            <a:r>
              <a:rPr lang="ca-ES" sz="1100" dirty="0" smtClean="0">
                <a:solidFill>
                  <a:prstClr val="black"/>
                </a:solidFill>
                <a:latin typeface="Verdana" pitchFamily="34" charset="0"/>
                <a:cs typeface="Microsoft Sans Serif" pitchFamily="34" charset="0"/>
              </a:rPr>
              <a:t>Associació Catalana d’Universitats Públiques</a:t>
            </a:r>
          </a:p>
          <a:p>
            <a:pPr marL="1588" lvl="2" indent="-1588">
              <a:lnSpc>
                <a:spcPct val="120000"/>
              </a:lnSpc>
              <a:buClr>
                <a:srgbClr val="902A2C"/>
              </a:buClr>
              <a:buSzPct val="125000"/>
              <a:defRPr/>
            </a:pPr>
            <a:r>
              <a:rPr lang="es-ES" sz="1100" b="1" dirty="0" smtClean="0">
                <a:solidFill>
                  <a:srgbClr val="7C1232"/>
                </a:solidFill>
                <a:latin typeface="Verdana" pitchFamily="34" charset="0"/>
                <a:cs typeface="Microsoft Sans Serif" pitchFamily="34" charset="0"/>
              </a:rPr>
              <a:t>Reingeniería de procesos con la incorporación del documento electrónico</a:t>
            </a:r>
            <a:endParaRPr lang="es-ES" sz="1100" dirty="0" smtClean="0">
              <a:latin typeface="Verdana" pitchFamily="34" charset="0"/>
              <a:cs typeface="Microsoft Sans Serif" pitchFamily="34" charset="0"/>
            </a:endParaRP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Àrea Metropolitana de Barcelona</a:t>
            </a:r>
          </a:p>
          <a:p>
            <a:pPr marL="361950" lvl="2" indent="-180975">
              <a:lnSpc>
                <a:spcPct val="120000"/>
              </a:lnSpc>
              <a:spcAft>
                <a:spcPts val="900"/>
              </a:spcAft>
              <a:buClr>
                <a:srgbClr val="902A2C"/>
              </a:buClr>
              <a:buSzPct val="125000"/>
              <a:buFont typeface="Wingdings" pitchFamily="2" charset="2"/>
              <a:buChar char="§"/>
              <a:defRPr/>
            </a:pPr>
            <a:r>
              <a:rPr lang="ca-ES" sz="1100" dirty="0" smtClean="0">
                <a:latin typeface="Verdana" pitchFamily="34" charset="0"/>
                <a:cs typeface="Microsoft Sans Serif" pitchFamily="34" charset="0"/>
              </a:rPr>
              <a:t>Aj. Sant Feliu de Llobregat</a:t>
            </a:r>
          </a:p>
          <a:p>
            <a:pPr marL="361950" lvl="2" indent="-180975">
              <a:lnSpc>
                <a:spcPct val="120000"/>
              </a:lnSpc>
              <a:spcAft>
                <a:spcPts val="900"/>
              </a:spcAft>
              <a:buClr>
                <a:srgbClr val="902A2C"/>
              </a:buClr>
              <a:buSzPct val="125000"/>
              <a:defRPr/>
            </a:pPr>
            <a:endParaRPr lang="ca-ES" sz="1100" dirty="0" smtClean="0">
              <a:latin typeface="Verdana" pitchFamily="34" charset="0"/>
              <a:cs typeface="Microsoft Sans Serif" pitchFamily="34" charset="0"/>
            </a:endParaRPr>
          </a:p>
        </p:txBody>
      </p:sp>
      <p:sp>
        <p:nvSpPr>
          <p:cNvPr id="26" name="25 Rectángulo"/>
          <p:cNvSpPr/>
          <p:nvPr/>
        </p:nvSpPr>
        <p:spPr>
          <a:xfrm>
            <a:off x="3852176" y="1844824"/>
            <a:ext cx="2304000" cy="1717393"/>
          </a:xfrm>
          <a:prstGeom prst="rect">
            <a:avLst/>
          </a:prstGeom>
        </p:spPr>
        <p:txBody>
          <a:bodyPr wrap="square">
            <a:spAutoFit/>
          </a:bodyPr>
          <a:lstStyle/>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ADIGSA</a:t>
            </a: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Ajuntament de Sabadell</a:t>
            </a: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Diputació de Lleida</a:t>
            </a: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Diputació de Barcelona</a:t>
            </a: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Ajuntament de Mollet</a:t>
            </a: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Universitat d’Alacant</a:t>
            </a:r>
          </a:p>
          <a:p>
            <a:pPr marL="361950" lvl="2" indent="-180975">
              <a:lnSpc>
                <a:spcPct val="120000"/>
              </a:lnSpc>
              <a:buClr>
                <a:srgbClr val="902A2C"/>
              </a:buClr>
              <a:buSzPct val="125000"/>
              <a:defRPr/>
            </a:pPr>
            <a:endParaRPr lang="ca-ES" sz="1100" dirty="0" smtClean="0">
              <a:latin typeface="Verdana" pitchFamily="34" charset="0"/>
              <a:cs typeface="Microsoft Sans Serif" pitchFamily="34" charset="0"/>
            </a:endParaRPr>
          </a:p>
          <a:p>
            <a:pPr marL="361950" lvl="2" indent="-180975">
              <a:lnSpc>
                <a:spcPct val="120000"/>
              </a:lnSpc>
              <a:buClr>
                <a:srgbClr val="902A2C"/>
              </a:buClr>
              <a:buSzPct val="125000"/>
              <a:buFont typeface="Wingdings" pitchFamily="2" charset="2"/>
              <a:buChar char="§"/>
              <a:defRPr/>
            </a:pPr>
            <a:endParaRPr lang="ca-ES" sz="1100" dirty="0" smtClean="0">
              <a:latin typeface="Verdana" pitchFamily="34" charset="0"/>
              <a:cs typeface="Microsoft Sans Serif" pitchFamily="34" charset="0"/>
            </a:endParaRPr>
          </a:p>
        </p:txBody>
      </p:sp>
      <p:sp>
        <p:nvSpPr>
          <p:cNvPr id="27" name="26 Rectángulo"/>
          <p:cNvSpPr/>
          <p:nvPr/>
        </p:nvSpPr>
        <p:spPr>
          <a:xfrm>
            <a:off x="3923928" y="3717032"/>
            <a:ext cx="2013693" cy="273921"/>
          </a:xfrm>
          <a:prstGeom prst="rect">
            <a:avLst/>
          </a:prstGeom>
        </p:spPr>
        <p:txBody>
          <a:bodyPr wrap="none">
            <a:spAutoFit/>
          </a:bodyPr>
          <a:lstStyle/>
          <a:p>
            <a:pPr marL="361950" lvl="2" indent="-180975">
              <a:lnSpc>
                <a:spcPct val="120000"/>
              </a:lnSpc>
              <a:buClr>
                <a:srgbClr val="902A2C"/>
              </a:buClr>
              <a:buSzPct val="125000"/>
              <a:buFont typeface="Wingdings" pitchFamily="2" charset="2"/>
              <a:buChar char="§"/>
              <a:defRPr/>
            </a:pPr>
            <a:r>
              <a:rPr lang="ca-ES" sz="1100" dirty="0" smtClean="0">
                <a:solidFill>
                  <a:prstClr val="black"/>
                </a:solidFill>
                <a:latin typeface="Verdana" pitchFamily="34" charset="0"/>
                <a:cs typeface="Microsoft Sans Serif" pitchFamily="34" charset="0"/>
              </a:rPr>
              <a:t>Aigües Ter Llobregat</a:t>
            </a:r>
          </a:p>
        </p:txBody>
      </p:sp>
      <p:sp>
        <p:nvSpPr>
          <p:cNvPr id="29" name="28 Rectángulo"/>
          <p:cNvSpPr/>
          <p:nvPr/>
        </p:nvSpPr>
        <p:spPr>
          <a:xfrm>
            <a:off x="3851920" y="5517232"/>
            <a:ext cx="2304000" cy="701731"/>
          </a:xfrm>
          <a:prstGeom prst="rect">
            <a:avLst/>
          </a:prstGeom>
        </p:spPr>
        <p:txBody>
          <a:bodyPr>
            <a:spAutoFit/>
          </a:bodyPr>
          <a:lstStyle/>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Ajuntament de Sabadell</a:t>
            </a:r>
          </a:p>
          <a:p>
            <a:pPr marL="361950" lvl="2" indent="-180975">
              <a:lnSpc>
                <a:spcPct val="120000"/>
              </a:lnSpc>
              <a:buClr>
                <a:srgbClr val="902A2C"/>
              </a:buClr>
              <a:buSzPct val="125000"/>
              <a:buFont typeface="Wingdings" pitchFamily="2" charset="2"/>
              <a:buChar char="§"/>
              <a:defRPr/>
            </a:pPr>
            <a:r>
              <a:rPr lang="ca-ES" sz="1100" dirty="0" smtClean="0">
                <a:latin typeface="Verdana" pitchFamily="34" charset="0"/>
                <a:cs typeface="Microsoft Sans Serif" pitchFamily="34" charset="0"/>
              </a:rPr>
              <a:t>OAGRTL de la Diputació de Lleida</a:t>
            </a:r>
          </a:p>
        </p:txBody>
      </p:sp>
      <p:sp>
        <p:nvSpPr>
          <p:cNvPr id="30" name="29 Rectángulo"/>
          <p:cNvSpPr/>
          <p:nvPr/>
        </p:nvSpPr>
        <p:spPr>
          <a:xfrm>
            <a:off x="6444208" y="3718638"/>
            <a:ext cx="2448000" cy="230832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i="1" dirty="0" smtClean="0">
                <a:solidFill>
                  <a:srgbClr val="7C1232"/>
                </a:solidFill>
                <a:latin typeface="Verdana" pitchFamily="34" charset="0"/>
                <a:cs typeface="Microsoft Sans Serif" pitchFamily="34" charset="0"/>
              </a:rPr>
              <a:t>En los últimos años </a:t>
            </a:r>
            <a:r>
              <a:rPr lang="es-ES" sz="1200" b="1" i="1" dirty="0" err="1" smtClean="0">
                <a:solidFill>
                  <a:srgbClr val="7C1232"/>
                </a:solidFill>
                <a:latin typeface="Verdana" pitchFamily="34" charset="0"/>
                <a:cs typeface="Microsoft Sans Serif" pitchFamily="34" charset="0"/>
              </a:rPr>
              <a:t>Kronos</a:t>
            </a:r>
            <a:r>
              <a:rPr lang="es-ES" sz="1200" b="1" i="1" dirty="0" smtClean="0">
                <a:solidFill>
                  <a:srgbClr val="7C1232"/>
                </a:solidFill>
                <a:latin typeface="Verdana" pitchFamily="34" charset="0"/>
                <a:cs typeface="Microsoft Sans Serif" pitchFamily="34" charset="0"/>
              </a:rPr>
              <a:t> </a:t>
            </a:r>
            <a:r>
              <a:rPr lang="es-ES" sz="1200" b="1" i="1" dirty="0" err="1" smtClean="0">
                <a:solidFill>
                  <a:srgbClr val="7C1232"/>
                </a:solidFill>
                <a:latin typeface="Verdana" pitchFamily="34" charset="0"/>
                <a:cs typeface="Microsoft Sans Serif" pitchFamily="34" charset="0"/>
              </a:rPr>
              <a:t>Projects</a:t>
            </a:r>
            <a:r>
              <a:rPr lang="es-ES" sz="1200" b="1" i="1" dirty="0" smtClean="0">
                <a:solidFill>
                  <a:srgbClr val="7C1232"/>
                </a:solidFill>
                <a:latin typeface="Verdana" pitchFamily="34" charset="0"/>
                <a:cs typeface="Microsoft Sans Serif" pitchFamily="34" charset="0"/>
              </a:rPr>
              <a:t> ha ayudado a un gran número de organizaciones a incorporar el documento electrónico en el desarrollo de sus competencias, mejorando la eficiencia y reduciendo costes.</a:t>
            </a:r>
            <a:endParaRPr lang="es-ES" sz="1400" b="1" i="1" dirty="0" smtClean="0">
              <a:solidFill>
                <a:srgbClr val="7C1232"/>
              </a:solidFill>
              <a:latin typeface="Verdana" pitchFamily="34" charset="0"/>
              <a:cs typeface="Microsoft Sans Serif" pitchFamily="34" charset="0"/>
            </a:endParaRPr>
          </a:p>
        </p:txBody>
      </p:sp>
      <p:pic>
        <p:nvPicPr>
          <p:cNvPr id="13" name="Picture 5" descr="V:\kronos ppt\logo3.png"/>
          <p:cNvPicPr>
            <a:picLocks noChangeAspect="1" noChangeArrowheads="1"/>
          </p:cNvPicPr>
          <p:nvPr/>
        </p:nvPicPr>
        <p:blipFill>
          <a:blip r:embed="rId4" cstate="print"/>
          <a:srcRect/>
          <a:stretch>
            <a:fillRect/>
          </a:stretch>
        </p:blipFill>
        <p:spPr bwMode="auto">
          <a:xfrm>
            <a:off x="6840432" y="972486"/>
            <a:ext cx="1620000" cy="209647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287650"/>
            <a:ext cx="5904656" cy="461665"/>
          </a:xfrm>
          <a:prstGeom prst="rect">
            <a:avLst/>
          </a:prstGeom>
          <a:noFill/>
        </p:spPr>
        <p:txBody>
          <a:bodyPr wrap="square" rtlCol="0">
            <a:spAutoFit/>
          </a:bodyPr>
          <a:lstStyle/>
          <a:p>
            <a:r>
              <a:rPr lang="es-ES" sz="2400" dirty="0" smtClean="0">
                <a:solidFill>
                  <a:srgbClr val="7C1232"/>
                </a:solidFill>
                <a:latin typeface="Baskerville Old Face" pitchFamily="18" charset="0"/>
              </a:rPr>
              <a:t>Índice</a:t>
            </a:r>
            <a:endParaRPr lang="ca-ES" sz="2400" dirty="0">
              <a:solidFill>
                <a:srgbClr val="7C1232"/>
              </a:solidFill>
              <a:latin typeface="Baskerville Old Face" pitchFamily="18" charset="0"/>
            </a:endParaRPr>
          </a:p>
        </p:txBody>
      </p:sp>
      <p:sp>
        <p:nvSpPr>
          <p:cNvPr id="5" name="4 Rectángulo"/>
          <p:cNvSpPr/>
          <p:nvPr/>
        </p:nvSpPr>
        <p:spPr>
          <a:xfrm>
            <a:off x="1176991" y="1362034"/>
            <a:ext cx="180000" cy="180000"/>
          </a:xfrm>
          <a:prstGeom prst="rect">
            <a:avLst/>
          </a:prstGeom>
          <a:solidFill>
            <a:srgbClr val="7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7" name="6 Rectángulo"/>
          <p:cNvSpPr/>
          <p:nvPr/>
        </p:nvSpPr>
        <p:spPr>
          <a:xfrm>
            <a:off x="1176991" y="1952856"/>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8" name="7 Rectángulo"/>
          <p:cNvSpPr/>
          <p:nvPr/>
        </p:nvSpPr>
        <p:spPr>
          <a:xfrm>
            <a:off x="1176991" y="2560819"/>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11" name="Text Box 6"/>
          <p:cNvSpPr txBox="1">
            <a:spLocks noChangeArrowheads="1"/>
          </p:cNvSpPr>
          <p:nvPr/>
        </p:nvSpPr>
        <p:spPr bwMode="auto">
          <a:xfrm>
            <a:off x="1403648" y="1258127"/>
            <a:ext cx="6048672" cy="2800767"/>
          </a:xfrm>
          <a:prstGeom prst="rect">
            <a:avLst/>
          </a:prstGeom>
          <a:noFill/>
          <a:ln w="9525">
            <a:noFill/>
            <a:miter lim="800000"/>
            <a:headEnd/>
            <a:tailEnd/>
          </a:ln>
          <a:effectLst/>
        </p:spPr>
        <p:txBody>
          <a:bodyPr wrap="square">
            <a:spAutoFit/>
          </a:bodyPr>
          <a:lstStyle/>
          <a:p>
            <a:pPr marL="457200" indent="-457200" eaLnBrk="0" hangingPunct="0">
              <a:lnSpc>
                <a:spcPct val="120000"/>
              </a:lnSpc>
              <a:spcBef>
                <a:spcPts val="1200"/>
              </a:spcBef>
              <a:spcAft>
                <a:spcPts val="1200"/>
              </a:spcAft>
              <a:defRPr/>
            </a:pPr>
            <a:r>
              <a:rPr lang="es-ES" sz="1600" b="1" dirty="0" smtClean="0">
                <a:solidFill>
                  <a:srgbClr val="7C1232"/>
                </a:solidFill>
                <a:latin typeface="Microsoft Sans Serif" pitchFamily="34" charset="0"/>
                <a:cs typeface="Microsoft Sans Serif" pitchFamily="34" charset="0"/>
              </a:rPr>
              <a:t>GESTION DE DOCUMENTOS ELECTRÓNICOS</a:t>
            </a:r>
          </a:p>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VENTAJAS DE UN PLAN DIRECTOR</a:t>
            </a:r>
          </a:p>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CONTENIDOS DE UN PLAN DIRECTOR</a:t>
            </a:r>
          </a:p>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QUÉ OFRECE KRONOS PROJECTS</a:t>
            </a:r>
          </a:p>
          <a:p>
            <a:pPr marL="457200" indent="-45720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REFERENCIAS</a:t>
            </a:r>
          </a:p>
        </p:txBody>
      </p:sp>
      <p:sp>
        <p:nvSpPr>
          <p:cNvPr id="15" name="14 Rectángulo"/>
          <p:cNvSpPr/>
          <p:nvPr/>
        </p:nvSpPr>
        <p:spPr>
          <a:xfrm>
            <a:off x="1187624" y="3140968"/>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16" name="15 Rectángulo"/>
          <p:cNvSpPr/>
          <p:nvPr/>
        </p:nvSpPr>
        <p:spPr>
          <a:xfrm>
            <a:off x="1187624" y="3717032"/>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Rectángulo"/>
          <p:cNvSpPr>
            <a:spLocks noChangeArrowheads="1"/>
          </p:cNvSpPr>
          <p:nvPr/>
        </p:nvSpPr>
        <p:spPr bwMode="auto">
          <a:xfrm>
            <a:off x="139424" y="2348880"/>
            <a:ext cx="4864624" cy="3108543"/>
          </a:xfrm>
          <a:prstGeom prst="rect">
            <a:avLst/>
          </a:prstGeom>
          <a:noFill/>
          <a:ln w="9525">
            <a:noFill/>
            <a:miter lim="800000"/>
            <a:headEnd/>
            <a:tailEnd/>
          </a:ln>
        </p:spPr>
        <p:txBody>
          <a:bodyPr wrap="square">
            <a:spAutoFit/>
          </a:bodyPr>
          <a:lstStyle/>
          <a:p>
            <a:pPr>
              <a:defRPr/>
            </a:pPr>
            <a:r>
              <a:rPr lang="ca-ES" sz="1400" b="1" dirty="0" smtClean="0">
                <a:solidFill>
                  <a:srgbClr val="7C1232"/>
                </a:solidFill>
                <a:latin typeface="Verdana" pitchFamily="34" charset="0"/>
                <a:cs typeface="Microsoft Sans Serif" pitchFamily="34" charset="0"/>
              </a:rPr>
              <a:t>BARCELONA</a:t>
            </a:r>
            <a:br>
              <a:rPr lang="ca-ES" sz="1400" b="1" dirty="0" smtClean="0">
                <a:solidFill>
                  <a:srgbClr val="7C1232"/>
                </a:solidFill>
                <a:latin typeface="Verdana" pitchFamily="34" charset="0"/>
                <a:cs typeface="Microsoft Sans Serif" pitchFamily="34" charset="0"/>
              </a:rPr>
            </a:br>
            <a:r>
              <a:rPr lang="ca-ES" sz="1400" b="1" dirty="0" smtClean="0">
                <a:solidFill>
                  <a:srgbClr val="7C1232"/>
                </a:solidFill>
                <a:latin typeface="Verdana" pitchFamily="34" charset="0"/>
                <a:cs typeface="Microsoft Sans Serif" pitchFamily="34" charset="0"/>
              </a:rPr>
              <a:t>C/Josep </a:t>
            </a:r>
            <a:r>
              <a:rPr lang="ca-ES" sz="1400" b="1" dirty="0" err="1" smtClean="0">
                <a:solidFill>
                  <a:srgbClr val="7C1232"/>
                </a:solidFill>
                <a:latin typeface="Verdana" pitchFamily="34" charset="0"/>
                <a:cs typeface="Microsoft Sans Serif" pitchFamily="34" charset="0"/>
              </a:rPr>
              <a:t>Irla</a:t>
            </a:r>
            <a:r>
              <a:rPr lang="ca-ES" sz="1400" b="1" dirty="0" smtClean="0">
                <a:solidFill>
                  <a:srgbClr val="7C1232"/>
                </a:solidFill>
                <a:latin typeface="Verdana" pitchFamily="34" charset="0"/>
                <a:cs typeface="Microsoft Sans Serif" pitchFamily="34" charset="0"/>
              </a:rPr>
              <a:t> i Bosch, 5-7 - 2ª Planta. </a:t>
            </a:r>
          </a:p>
          <a:p>
            <a:pPr>
              <a:defRPr/>
            </a:pPr>
            <a:r>
              <a:rPr lang="ca-ES" sz="1400" b="1" dirty="0" smtClean="0">
                <a:solidFill>
                  <a:srgbClr val="7C1232"/>
                </a:solidFill>
                <a:latin typeface="Verdana" pitchFamily="34" charset="0"/>
                <a:cs typeface="Microsoft Sans Serif" pitchFamily="34" charset="0"/>
              </a:rPr>
              <a:t>Tel. 93 206 11 01</a:t>
            </a:r>
            <a:br>
              <a:rPr lang="ca-ES" sz="1400" b="1" dirty="0" smtClean="0">
                <a:solidFill>
                  <a:srgbClr val="7C1232"/>
                </a:solidFill>
                <a:latin typeface="Verdana" pitchFamily="34" charset="0"/>
                <a:cs typeface="Microsoft Sans Serif" pitchFamily="34" charset="0"/>
              </a:rPr>
            </a:br>
            <a:r>
              <a:rPr lang="ca-ES" sz="1400" b="1" dirty="0" smtClean="0">
                <a:solidFill>
                  <a:srgbClr val="7C1232"/>
                </a:solidFill>
                <a:latin typeface="Verdana" pitchFamily="34" charset="0"/>
                <a:cs typeface="Microsoft Sans Serif" pitchFamily="34" charset="0"/>
              </a:rPr>
              <a:t>Fax. 93 206 11 06</a:t>
            </a:r>
          </a:p>
          <a:p>
            <a:pPr>
              <a:defRPr/>
            </a:pPr>
            <a:endParaRPr lang="ca-ES" sz="1400" b="1" dirty="0" smtClean="0">
              <a:solidFill>
                <a:srgbClr val="7C1232"/>
              </a:solidFill>
              <a:latin typeface="Verdana" pitchFamily="34" charset="0"/>
              <a:cs typeface="Microsoft Sans Serif" pitchFamily="34" charset="0"/>
            </a:endParaRPr>
          </a:p>
          <a:p>
            <a:pPr>
              <a:defRPr/>
            </a:pPr>
            <a:r>
              <a:rPr lang="ca-ES" sz="1400" b="1" dirty="0" smtClean="0">
                <a:solidFill>
                  <a:srgbClr val="7C1232"/>
                </a:solidFill>
                <a:latin typeface="Verdana" pitchFamily="34" charset="0"/>
                <a:cs typeface="Microsoft Sans Serif" pitchFamily="34" charset="0"/>
              </a:rPr>
              <a:t>MADRID</a:t>
            </a:r>
            <a:br>
              <a:rPr lang="ca-ES" sz="1400" b="1" dirty="0" smtClean="0">
                <a:solidFill>
                  <a:srgbClr val="7C1232"/>
                </a:solidFill>
                <a:latin typeface="Verdana" pitchFamily="34" charset="0"/>
                <a:cs typeface="Microsoft Sans Serif" pitchFamily="34" charset="0"/>
              </a:rPr>
            </a:br>
            <a:r>
              <a:rPr lang="ca-ES" sz="1400" b="1" dirty="0" err="1" smtClean="0">
                <a:solidFill>
                  <a:srgbClr val="7C1232"/>
                </a:solidFill>
                <a:latin typeface="Verdana" pitchFamily="34" charset="0"/>
                <a:cs typeface="Microsoft Sans Serif" pitchFamily="34" charset="0"/>
              </a:rPr>
              <a:t>Pº</a:t>
            </a:r>
            <a:r>
              <a:rPr lang="ca-ES" sz="1400" b="1" dirty="0" smtClean="0">
                <a:solidFill>
                  <a:srgbClr val="7C1232"/>
                </a:solidFill>
                <a:latin typeface="Verdana" pitchFamily="34" charset="0"/>
                <a:cs typeface="Microsoft Sans Serif" pitchFamily="34" charset="0"/>
              </a:rPr>
              <a:t> de la Castellana, 121 - 6º B. </a:t>
            </a:r>
          </a:p>
          <a:p>
            <a:pPr>
              <a:defRPr/>
            </a:pPr>
            <a:r>
              <a:rPr lang="ca-ES" sz="1400" b="1" dirty="0" smtClean="0">
                <a:solidFill>
                  <a:srgbClr val="7C1232"/>
                </a:solidFill>
                <a:latin typeface="Verdana" pitchFamily="34" charset="0"/>
                <a:cs typeface="Microsoft Sans Serif" pitchFamily="34" charset="0"/>
              </a:rPr>
              <a:t>Tel. 91 417 04 58</a:t>
            </a:r>
            <a:br>
              <a:rPr lang="ca-ES" sz="1400" b="1" dirty="0" smtClean="0">
                <a:solidFill>
                  <a:srgbClr val="7C1232"/>
                </a:solidFill>
                <a:latin typeface="Verdana" pitchFamily="34" charset="0"/>
                <a:cs typeface="Microsoft Sans Serif" pitchFamily="34" charset="0"/>
              </a:rPr>
            </a:br>
            <a:r>
              <a:rPr lang="ca-ES" sz="1400" b="1" dirty="0" smtClean="0">
                <a:solidFill>
                  <a:srgbClr val="7C1232"/>
                </a:solidFill>
                <a:latin typeface="Verdana" pitchFamily="34" charset="0"/>
                <a:cs typeface="Microsoft Sans Serif" pitchFamily="34" charset="0"/>
              </a:rPr>
              <a:t>Fax. 91 597 35 94</a:t>
            </a:r>
          </a:p>
          <a:p>
            <a:pPr>
              <a:defRPr/>
            </a:pPr>
            <a:endParaRPr lang="ca-ES" sz="1400" b="1" dirty="0" smtClean="0">
              <a:solidFill>
                <a:srgbClr val="7C1232"/>
              </a:solidFill>
              <a:latin typeface="Verdana" pitchFamily="34" charset="0"/>
              <a:cs typeface="Microsoft Sans Serif" pitchFamily="34" charset="0"/>
            </a:endParaRPr>
          </a:p>
          <a:p>
            <a:pPr>
              <a:defRPr/>
            </a:pPr>
            <a:r>
              <a:rPr lang="ca-ES" sz="1400" b="1" dirty="0" err="1" smtClean="0">
                <a:solidFill>
                  <a:srgbClr val="7C1232"/>
                </a:solidFill>
                <a:latin typeface="Verdana" pitchFamily="34" charset="0"/>
                <a:cs typeface="Microsoft Sans Serif" pitchFamily="34" charset="0"/>
              </a:rPr>
              <a:t>info</a:t>
            </a:r>
            <a:r>
              <a:rPr lang="ca-ES" sz="1400" b="1" dirty="0" smtClean="0">
                <a:solidFill>
                  <a:srgbClr val="7C1232"/>
                </a:solidFill>
                <a:latin typeface="Verdana" pitchFamily="34" charset="0"/>
                <a:cs typeface="Microsoft Sans Serif" pitchFamily="34" charset="0"/>
              </a:rPr>
              <a:t>@</a:t>
            </a:r>
            <a:r>
              <a:rPr lang="ca-ES" sz="1400" b="1" dirty="0" err="1" smtClean="0">
                <a:solidFill>
                  <a:srgbClr val="7C1232"/>
                </a:solidFill>
                <a:latin typeface="Verdana" pitchFamily="34" charset="0"/>
                <a:cs typeface="Microsoft Sans Serif" pitchFamily="34" charset="0"/>
              </a:rPr>
              <a:t>kronosprojects.com</a:t>
            </a:r>
            <a:endParaRPr lang="ca-ES" sz="1400" b="1" dirty="0" smtClean="0">
              <a:solidFill>
                <a:srgbClr val="7C1232"/>
              </a:solidFill>
              <a:latin typeface="Verdana" pitchFamily="34" charset="0"/>
              <a:cs typeface="Microsoft Sans Serif" pitchFamily="34" charset="0"/>
            </a:endParaRPr>
          </a:p>
          <a:p>
            <a:pPr>
              <a:defRPr/>
            </a:pPr>
            <a:endParaRPr lang="ca-ES" sz="1400" b="1" dirty="0" smtClean="0">
              <a:solidFill>
                <a:srgbClr val="7C1232"/>
              </a:solidFill>
              <a:latin typeface="Verdana" pitchFamily="34" charset="0"/>
              <a:cs typeface="Microsoft Sans Serif" pitchFamily="34" charset="0"/>
            </a:endParaRPr>
          </a:p>
          <a:p>
            <a:pPr>
              <a:defRPr/>
            </a:pPr>
            <a:r>
              <a:rPr lang="ca-ES" sz="1400" b="1" dirty="0" err="1" smtClean="0">
                <a:solidFill>
                  <a:srgbClr val="7C1232"/>
                </a:solidFill>
                <a:latin typeface="Verdana" pitchFamily="34" charset="0"/>
                <a:cs typeface="Microsoft Sans Serif" pitchFamily="34" charset="0"/>
              </a:rPr>
              <a:t>www.kronosprojects.com</a:t>
            </a:r>
            <a:endParaRPr lang="ca-ES" sz="1400" b="1" dirty="0" smtClean="0">
              <a:solidFill>
                <a:srgbClr val="7C1232"/>
              </a:solidFill>
              <a:latin typeface="Verdana" pitchFamily="34" charset="0"/>
              <a:cs typeface="Microsoft Sans Serif" pitchFamily="34" charset="0"/>
            </a:endParaRPr>
          </a:p>
          <a:p>
            <a:pPr>
              <a:defRPr/>
            </a:pPr>
            <a:endParaRPr lang="ca-ES" sz="1400" b="1" dirty="0">
              <a:solidFill>
                <a:srgbClr val="7C1232"/>
              </a:solidFill>
              <a:latin typeface="Verdana" pitchFamily="34" charset="0"/>
              <a:cs typeface="Microsoft Sans Serif" pitchFamily="34" charset="0"/>
            </a:endParaRPr>
          </a:p>
        </p:txBody>
      </p:sp>
      <p:pic>
        <p:nvPicPr>
          <p:cNvPr id="4" name="Picture 5" descr="V:\logo-trans.png"/>
          <p:cNvPicPr>
            <a:picLocks noChangeAspect="1" noChangeArrowheads="1"/>
          </p:cNvPicPr>
          <p:nvPr/>
        </p:nvPicPr>
        <p:blipFill>
          <a:blip r:embed="rId3" cstate="print"/>
          <a:srcRect/>
          <a:stretch>
            <a:fillRect/>
          </a:stretch>
        </p:blipFill>
        <p:spPr bwMode="auto">
          <a:xfrm>
            <a:off x="5652120" y="1052736"/>
            <a:ext cx="3106818" cy="1008112"/>
          </a:xfrm>
          <a:prstGeom prst="rect">
            <a:avLst/>
          </a:prstGeom>
          <a:noFill/>
        </p:spPr>
      </p:pic>
      <p:sp>
        <p:nvSpPr>
          <p:cNvPr id="5" name="4 Rectángulo"/>
          <p:cNvSpPr/>
          <p:nvPr/>
        </p:nvSpPr>
        <p:spPr>
          <a:xfrm>
            <a:off x="431540" y="6330806"/>
            <a:ext cx="8280920" cy="338554"/>
          </a:xfrm>
          <a:prstGeom prst="rect">
            <a:avLst/>
          </a:prstGeom>
        </p:spPr>
        <p:txBody>
          <a:bodyPr wrap="square">
            <a:spAutoFit/>
          </a:bodyPr>
          <a:lstStyle/>
          <a:p>
            <a:pPr algn="ctr"/>
            <a:r>
              <a:rPr lang="ca-ES" sz="800" dirty="0" smtClean="0">
                <a:solidFill>
                  <a:srgbClr val="7C1232"/>
                </a:solidFill>
                <a:latin typeface="Microsoft Sans Serif" pitchFamily="34" charset="0"/>
                <a:ea typeface="Times New Roman" pitchFamily="18" charset="0"/>
                <a:cs typeface="Microsoft Sans Serif" pitchFamily="34" charset="0"/>
              </a:rPr>
              <a:t>Tota la informació continguda en aquest document és estrictament confidencial i és propietat de </a:t>
            </a:r>
            <a:r>
              <a:rPr lang="ca-ES" sz="800" dirty="0" err="1" smtClean="0">
                <a:solidFill>
                  <a:srgbClr val="7C1232"/>
                </a:solidFill>
                <a:latin typeface="Microsoft Sans Serif" pitchFamily="34" charset="0"/>
                <a:ea typeface="Times New Roman" pitchFamily="18" charset="0"/>
                <a:cs typeface="Microsoft Sans Serif" pitchFamily="34" charset="0"/>
              </a:rPr>
              <a:t>Kronos</a:t>
            </a:r>
            <a:r>
              <a:rPr lang="ca-ES" sz="800" dirty="0" smtClean="0">
                <a:solidFill>
                  <a:srgbClr val="7C1232"/>
                </a:solidFill>
                <a:latin typeface="Microsoft Sans Serif" pitchFamily="34" charset="0"/>
                <a:ea typeface="Times New Roman" pitchFamily="18" charset="0"/>
                <a:cs typeface="Microsoft Sans Serif" pitchFamily="34" charset="0"/>
              </a:rPr>
              <a:t> </a:t>
            </a:r>
            <a:r>
              <a:rPr lang="ca-ES" sz="800" dirty="0" err="1" smtClean="0">
                <a:solidFill>
                  <a:srgbClr val="7C1232"/>
                </a:solidFill>
                <a:latin typeface="Microsoft Sans Serif" pitchFamily="34" charset="0"/>
                <a:ea typeface="Times New Roman" pitchFamily="18" charset="0"/>
                <a:cs typeface="Microsoft Sans Serif" pitchFamily="34" charset="0"/>
              </a:rPr>
              <a:t>Projects</a:t>
            </a:r>
            <a:r>
              <a:rPr lang="ca-ES" sz="800" dirty="0" smtClean="0">
                <a:solidFill>
                  <a:srgbClr val="7C1232"/>
                </a:solidFill>
                <a:latin typeface="Microsoft Sans Serif" pitchFamily="34" charset="0"/>
                <a:ea typeface="Times New Roman" pitchFamily="18" charset="0"/>
                <a:cs typeface="Microsoft Sans Serif" pitchFamily="34" charset="0"/>
              </a:rPr>
              <a:t>, S.L. Queda prohibida la seva difusió o reproducció total o parcial sense la autorització expressa de </a:t>
            </a:r>
            <a:r>
              <a:rPr lang="ca-ES" sz="800" dirty="0" err="1" smtClean="0">
                <a:solidFill>
                  <a:srgbClr val="7C1232"/>
                </a:solidFill>
                <a:latin typeface="Microsoft Sans Serif" pitchFamily="34" charset="0"/>
                <a:ea typeface="Times New Roman" pitchFamily="18" charset="0"/>
                <a:cs typeface="Microsoft Sans Serif" pitchFamily="34" charset="0"/>
              </a:rPr>
              <a:t>Kronos</a:t>
            </a:r>
            <a:r>
              <a:rPr lang="ca-ES" sz="800" dirty="0" smtClean="0">
                <a:solidFill>
                  <a:srgbClr val="7C1232"/>
                </a:solidFill>
                <a:latin typeface="Microsoft Sans Serif" pitchFamily="34" charset="0"/>
                <a:ea typeface="Times New Roman" pitchFamily="18" charset="0"/>
                <a:cs typeface="Microsoft Sans Serif" pitchFamily="34" charset="0"/>
              </a:rPr>
              <a:t> </a:t>
            </a:r>
            <a:r>
              <a:rPr lang="ca-ES" sz="800" dirty="0" err="1" smtClean="0">
                <a:solidFill>
                  <a:srgbClr val="7C1232"/>
                </a:solidFill>
                <a:latin typeface="Microsoft Sans Serif" pitchFamily="34" charset="0"/>
                <a:ea typeface="Times New Roman" pitchFamily="18" charset="0"/>
                <a:cs typeface="Microsoft Sans Serif" pitchFamily="34" charset="0"/>
              </a:rPr>
              <a:t>Projects</a:t>
            </a:r>
            <a:r>
              <a:rPr lang="ca-ES" sz="800" dirty="0" smtClean="0">
                <a:solidFill>
                  <a:srgbClr val="7C1232"/>
                </a:solidFill>
                <a:latin typeface="Microsoft Sans Serif" pitchFamily="34" charset="0"/>
                <a:ea typeface="Times New Roman" pitchFamily="18" charset="0"/>
                <a:cs typeface="Microsoft Sans Serif" pitchFamily="34" charset="0"/>
              </a:rPr>
              <a:t>, S.L. Qualsevol contravenció a aquestes condicions comportarà les sancions previstes per la Llei de Propietat Intel·lectual.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3" cstate="print"/>
          <a:srcRect/>
          <a:stretch>
            <a:fillRect/>
          </a:stretch>
        </p:blipFill>
        <p:spPr bwMode="auto">
          <a:xfrm>
            <a:off x="6373688" y="3933056"/>
            <a:ext cx="2590800" cy="2422553"/>
          </a:xfrm>
          <a:prstGeom prst="rect">
            <a:avLst/>
          </a:prstGeom>
          <a:noFill/>
          <a:ln w="9525">
            <a:noFill/>
            <a:miter lim="800000"/>
            <a:headEnd/>
            <a:tailEnd/>
          </a:ln>
          <a:effectLst/>
        </p:spPr>
      </p:pic>
      <p:sp>
        <p:nvSpPr>
          <p:cNvPr id="2" name="1 Marcador de número de diapositiva"/>
          <p:cNvSpPr>
            <a:spLocks noGrp="1"/>
          </p:cNvSpPr>
          <p:nvPr>
            <p:ph type="sldNum" sz="quarter" idx="12"/>
          </p:nvPr>
        </p:nvSpPr>
        <p:spPr/>
        <p:txBody>
          <a:bodyPr/>
          <a:lstStyle/>
          <a:p>
            <a:fld id="{BF80D7A2-A507-48BE-B361-E7D1E902C56B}" type="slidenum">
              <a:rPr lang="ca-ES" smtClean="0"/>
              <a:pPr/>
              <a:t>3</a:t>
            </a:fld>
            <a:endParaRPr lang="ca-ES" dirty="0"/>
          </a:p>
        </p:txBody>
      </p:sp>
      <p:sp>
        <p:nvSpPr>
          <p:cNvPr id="4" name="3 CuadroTexto"/>
          <p:cNvSpPr txBox="1"/>
          <p:nvPr/>
        </p:nvSpPr>
        <p:spPr>
          <a:xfrm>
            <a:off x="323528" y="287650"/>
            <a:ext cx="6192688" cy="769441"/>
          </a:xfrm>
          <a:prstGeom prst="rect">
            <a:avLst/>
          </a:prstGeom>
          <a:noFill/>
        </p:spPr>
        <p:txBody>
          <a:bodyPr wrap="square" rtlCol="0">
            <a:spAutoFit/>
          </a:bodyPr>
          <a:lstStyle/>
          <a:p>
            <a:r>
              <a:rPr lang="es-ES" sz="2400" dirty="0" smtClean="0">
                <a:solidFill>
                  <a:srgbClr val="7C1232"/>
                </a:solidFill>
                <a:latin typeface="Baskerville Old Face" pitchFamily="18" charset="0"/>
              </a:rPr>
              <a:t>Gestión de documentos electrónicos</a:t>
            </a:r>
          </a:p>
          <a:p>
            <a:r>
              <a:rPr lang="es-ES" sz="2000" dirty="0" smtClean="0">
                <a:solidFill>
                  <a:schemeClr val="tx1">
                    <a:lumMod val="65000"/>
                    <a:lumOff val="35000"/>
                  </a:schemeClr>
                </a:solidFill>
                <a:latin typeface="Baskerville Old Face" pitchFamily="18" charset="0"/>
              </a:rPr>
              <a:t>Introducción al documento electrónico</a:t>
            </a:r>
          </a:p>
        </p:txBody>
      </p:sp>
      <p:sp>
        <p:nvSpPr>
          <p:cNvPr id="6" name="5 Rectángulo"/>
          <p:cNvSpPr/>
          <p:nvPr/>
        </p:nvSpPr>
        <p:spPr>
          <a:xfrm>
            <a:off x="683568" y="1260000"/>
            <a:ext cx="5544616" cy="4238083"/>
          </a:xfrm>
          <a:prstGeom prst="rect">
            <a:avLst/>
          </a:prstGeom>
        </p:spPr>
        <p:txBody>
          <a:bodyPr wrap="square">
            <a:spAutoFit/>
          </a:bodyPr>
          <a:lstStyle/>
          <a:p>
            <a:pPr marL="0" lvl="2" indent="-180975" algn="just">
              <a:lnSpc>
                <a:spcPct val="120000"/>
              </a:lnSpc>
              <a:spcBef>
                <a:spcPts val="600"/>
              </a:spcBef>
              <a:spcAft>
                <a:spcPts val="600"/>
              </a:spcAft>
              <a:buClr>
                <a:srgbClr val="902A2C"/>
              </a:buClr>
              <a:buSzPct val="125000"/>
              <a:defRPr/>
            </a:pPr>
            <a:r>
              <a:rPr lang="es-ES" sz="1100" dirty="0" smtClean="0">
                <a:latin typeface="Verdana" pitchFamily="34" charset="0"/>
                <a:cs typeface="Microsoft Sans Serif" pitchFamily="34" charset="0"/>
              </a:rPr>
              <a:t>En los últimos años, el documento electrónico está tomando importancia como nueva forma de garantizar los negocios en la red, las relaciones con las administraciones públicas a través de internet, incluso en el día a día de las personas y las empresas: facturas electrónicas, fotos y vídeos digitales, etc., que no dejan de ser documentos electrónicos.</a:t>
            </a:r>
          </a:p>
          <a:p>
            <a:pPr marL="0" lvl="2" indent="-180975" algn="just">
              <a:lnSpc>
                <a:spcPct val="120000"/>
              </a:lnSpc>
              <a:spcBef>
                <a:spcPts val="600"/>
              </a:spcBef>
              <a:spcAft>
                <a:spcPts val="600"/>
              </a:spcAft>
              <a:buClr>
                <a:srgbClr val="902A2C"/>
              </a:buClr>
              <a:buSzPct val="125000"/>
              <a:defRPr/>
            </a:pPr>
            <a:r>
              <a:rPr lang="es-ES" sz="1100" dirty="0" smtClean="0">
                <a:latin typeface="Verdana" pitchFamily="34" charset="0"/>
                <a:cs typeface="Microsoft Sans Serif" pitchFamily="34" charset="0"/>
              </a:rPr>
              <a:t>La incorporación del documento electrónico como  </a:t>
            </a:r>
            <a:r>
              <a:rPr lang="es-ES" sz="1100" b="1" dirty="0" smtClean="0">
                <a:solidFill>
                  <a:srgbClr val="7C1232"/>
                </a:solidFill>
                <a:latin typeface="Verdana" pitchFamily="34" charset="0"/>
                <a:cs typeface="Microsoft Sans Serif" pitchFamily="34" charset="0"/>
              </a:rPr>
              <a:t>herramienta central en la gestión de la actividad de una organización </a:t>
            </a:r>
            <a:r>
              <a:rPr lang="es-ES" sz="1100" dirty="0" smtClean="0">
                <a:latin typeface="Verdana" pitchFamily="34" charset="0"/>
                <a:cs typeface="Microsoft Sans Serif" pitchFamily="34" charset="0"/>
              </a:rPr>
              <a:t>requiere planificación, un buen conocimiento de las alternativas a nivel técnico y legal y la coordinación de diferentes actores:</a:t>
            </a:r>
          </a:p>
          <a:p>
            <a:pPr marL="361950" lvl="2" indent="-180975" algn="just">
              <a:lnSpc>
                <a:spcPct val="120000"/>
              </a:lnSpc>
              <a:spcBef>
                <a:spcPts val="300"/>
              </a:spcBef>
              <a:spcAft>
                <a:spcPts val="300"/>
              </a:spcAft>
              <a:buClr>
                <a:srgbClr val="902A2C"/>
              </a:buClr>
              <a:buSzPct val="125000"/>
              <a:buFont typeface="Wingdings" pitchFamily="2" charset="2"/>
              <a:buChar char="§"/>
              <a:defRPr/>
            </a:pPr>
            <a:r>
              <a:rPr lang="es-ES" sz="1100" dirty="0" smtClean="0">
                <a:latin typeface="Verdana" pitchFamily="34" charset="0"/>
                <a:cs typeface="Microsoft Sans Serif" pitchFamily="34" charset="0"/>
              </a:rPr>
              <a:t>Responsables</a:t>
            </a:r>
            <a:r>
              <a:rPr lang="es-ES" sz="1100" b="1" dirty="0" smtClean="0">
                <a:solidFill>
                  <a:srgbClr val="7C1232"/>
                </a:solidFill>
                <a:latin typeface="Verdana" pitchFamily="34" charset="0"/>
                <a:cs typeface="Microsoft Sans Serif" pitchFamily="34" charset="0"/>
              </a:rPr>
              <a:t> </a:t>
            </a:r>
            <a:r>
              <a:rPr lang="es-ES" sz="1100" dirty="0" smtClean="0">
                <a:latin typeface="Verdana" pitchFamily="34" charset="0"/>
                <a:cs typeface="Microsoft Sans Serif" pitchFamily="34" charset="0"/>
              </a:rPr>
              <a:t>de organización y procesos</a:t>
            </a:r>
          </a:p>
          <a:p>
            <a:pPr marL="361950" lvl="2" indent="-180975" algn="just">
              <a:lnSpc>
                <a:spcPct val="120000"/>
              </a:lnSpc>
              <a:spcBef>
                <a:spcPts val="300"/>
              </a:spcBef>
              <a:spcAft>
                <a:spcPts val="300"/>
              </a:spcAft>
              <a:buClr>
                <a:srgbClr val="902A2C"/>
              </a:buClr>
              <a:buSzPct val="125000"/>
              <a:buFont typeface="Wingdings" pitchFamily="2" charset="2"/>
              <a:buChar char="§"/>
              <a:defRPr/>
            </a:pPr>
            <a:r>
              <a:rPr lang="es-ES" sz="1100" dirty="0" smtClean="0">
                <a:latin typeface="Verdana" pitchFamily="34" charset="0"/>
                <a:cs typeface="Microsoft Sans Serif" pitchFamily="34" charset="0"/>
              </a:rPr>
              <a:t>Responsables de las TIC</a:t>
            </a:r>
          </a:p>
          <a:p>
            <a:pPr marL="361950" lvl="2" indent="-180975" algn="just">
              <a:lnSpc>
                <a:spcPct val="120000"/>
              </a:lnSpc>
              <a:spcBef>
                <a:spcPts val="300"/>
              </a:spcBef>
              <a:spcAft>
                <a:spcPts val="300"/>
              </a:spcAft>
              <a:buClr>
                <a:srgbClr val="902A2C"/>
              </a:buClr>
              <a:buSzPct val="125000"/>
              <a:buFont typeface="Wingdings" pitchFamily="2" charset="2"/>
              <a:buChar char="§"/>
              <a:defRPr/>
            </a:pPr>
            <a:r>
              <a:rPr lang="es-ES" sz="1100" dirty="0" smtClean="0">
                <a:latin typeface="Verdana" pitchFamily="34" charset="0"/>
                <a:cs typeface="Microsoft Sans Serif" pitchFamily="34" charset="0"/>
              </a:rPr>
              <a:t>Responsables de la política y gestión archivística</a:t>
            </a:r>
          </a:p>
          <a:p>
            <a:pPr marL="361950" lvl="2" indent="-180975" algn="just">
              <a:lnSpc>
                <a:spcPct val="120000"/>
              </a:lnSpc>
              <a:spcBef>
                <a:spcPts val="300"/>
              </a:spcBef>
              <a:spcAft>
                <a:spcPts val="300"/>
              </a:spcAft>
              <a:buClr>
                <a:srgbClr val="902A2C"/>
              </a:buClr>
              <a:buSzPct val="125000"/>
              <a:buFont typeface="Wingdings" pitchFamily="2" charset="2"/>
              <a:buChar char="§"/>
              <a:defRPr/>
            </a:pPr>
            <a:r>
              <a:rPr lang="es-ES" sz="1100" dirty="0" smtClean="0">
                <a:latin typeface="Verdana" pitchFamily="34" charset="0"/>
                <a:cs typeface="Microsoft Sans Serif" pitchFamily="34" charset="0"/>
              </a:rPr>
              <a:t>Responsables jurídicos y normativos</a:t>
            </a:r>
          </a:p>
          <a:p>
            <a:pPr marL="361950" lvl="2" indent="-180975" algn="just">
              <a:lnSpc>
                <a:spcPct val="120000"/>
              </a:lnSpc>
              <a:spcBef>
                <a:spcPts val="300"/>
              </a:spcBef>
              <a:spcAft>
                <a:spcPts val="300"/>
              </a:spcAft>
              <a:buClr>
                <a:srgbClr val="902A2C"/>
              </a:buClr>
              <a:buSzPct val="125000"/>
              <a:buFont typeface="Wingdings" pitchFamily="2" charset="2"/>
              <a:buChar char="§"/>
              <a:defRPr/>
            </a:pPr>
            <a:endParaRPr lang="es-ES" sz="1100" b="1" dirty="0" smtClean="0">
              <a:solidFill>
                <a:srgbClr val="7C1232"/>
              </a:solidFill>
              <a:latin typeface="Verdana" pitchFamily="34" charset="0"/>
              <a:cs typeface="Microsoft Sans Serif" pitchFamily="34" charset="0"/>
            </a:endParaRPr>
          </a:p>
          <a:p>
            <a:pPr marL="0" lvl="2" indent="-180975" algn="just">
              <a:lnSpc>
                <a:spcPct val="120000"/>
              </a:lnSpc>
              <a:spcBef>
                <a:spcPts val="600"/>
              </a:spcBef>
              <a:spcAft>
                <a:spcPts val="600"/>
              </a:spcAft>
              <a:buClr>
                <a:srgbClr val="902A2C"/>
              </a:buClr>
              <a:buSzPct val="125000"/>
              <a:defRPr/>
            </a:pPr>
            <a:r>
              <a:rPr lang="es-ES" sz="1100" dirty="0" smtClean="0">
                <a:latin typeface="Verdana" pitchFamily="34" charset="0"/>
                <a:cs typeface="Microsoft Sans Serif" pitchFamily="34" charset="0"/>
              </a:rPr>
              <a:t>Además hay que tener en cuenta que </a:t>
            </a:r>
            <a:r>
              <a:rPr lang="es-ES" sz="1100" b="1" dirty="0" smtClean="0">
                <a:solidFill>
                  <a:srgbClr val="7C1232"/>
                </a:solidFill>
                <a:latin typeface="Verdana" pitchFamily="34" charset="0"/>
                <a:cs typeface="Microsoft Sans Serif" pitchFamily="34" charset="0"/>
              </a:rPr>
              <a:t>estos documentos se tienen que preservar</a:t>
            </a:r>
            <a:r>
              <a:rPr lang="es-ES" sz="1100" dirty="0" smtClean="0">
                <a:latin typeface="Verdana" pitchFamily="34" charset="0"/>
                <a:cs typeface="Microsoft Sans Serif" pitchFamily="34" charset="0"/>
              </a:rPr>
              <a:t>, es decir, que en el momento en que una persona necesite este documento lo pueda abrir, leer e incluso garantizar su validez jurídica. </a:t>
            </a:r>
          </a:p>
        </p:txBody>
      </p:sp>
      <p:sp>
        <p:nvSpPr>
          <p:cNvPr id="8" name="7 Rectángulo"/>
          <p:cNvSpPr/>
          <p:nvPr/>
        </p:nvSpPr>
        <p:spPr>
          <a:xfrm>
            <a:off x="6444208" y="4293096"/>
            <a:ext cx="2408297" cy="164352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i="1" dirty="0" smtClean="0">
                <a:solidFill>
                  <a:srgbClr val="7C1232"/>
                </a:solidFill>
                <a:latin typeface="Verdana" pitchFamily="34" charset="0"/>
                <a:cs typeface="Microsoft Sans Serif" pitchFamily="34" charset="0"/>
              </a:rPr>
              <a:t>El uso del documento electrónico es un factor clave para la mejora de la eficiencia de las organizaciones y por tanto es generador de numerosos ahorros</a:t>
            </a:r>
          </a:p>
        </p:txBody>
      </p:sp>
      <p:pic>
        <p:nvPicPr>
          <p:cNvPr id="10" name="9 Imagen" descr="imagesCA5A4FH9.jpg"/>
          <p:cNvPicPr>
            <a:picLocks noChangeAspect="1"/>
          </p:cNvPicPr>
          <p:nvPr/>
        </p:nvPicPr>
        <p:blipFill>
          <a:blip r:embed="rId4" cstate="print"/>
          <a:stretch>
            <a:fillRect/>
          </a:stretch>
        </p:blipFill>
        <p:spPr>
          <a:xfrm>
            <a:off x="6804448" y="1196752"/>
            <a:ext cx="1800000" cy="2318181"/>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3" cstate="print"/>
          <a:srcRect/>
          <a:stretch>
            <a:fillRect/>
          </a:stretch>
        </p:blipFill>
        <p:spPr bwMode="auto">
          <a:xfrm>
            <a:off x="6373688" y="3501008"/>
            <a:ext cx="2590800" cy="2779018"/>
          </a:xfrm>
          <a:prstGeom prst="rect">
            <a:avLst/>
          </a:prstGeom>
          <a:noFill/>
          <a:ln w="9525">
            <a:noFill/>
            <a:miter lim="800000"/>
            <a:headEnd/>
            <a:tailEnd/>
          </a:ln>
          <a:effectLst/>
        </p:spPr>
      </p:pic>
      <p:sp>
        <p:nvSpPr>
          <p:cNvPr id="2" name="1 Marcador de número de diapositiva"/>
          <p:cNvSpPr>
            <a:spLocks noGrp="1"/>
          </p:cNvSpPr>
          <p:nvPr>
            <p:ph type="sldNum" sz="quarter" idx="12"/>
          </p:nvPr>
        </p:nvSpPr>
        <p:spPr/>
        <p:txBody>
          <a:bodyPr/>
          <a:lstStyle/>
          <a:p>
            <a:fld id="{BF80D7A2-A507-48BE-B361-E7D1E902C56B}" type="slidenum">
              <a:rPr lang="ca-ES" smtClean="0"/>
              <a:pPr/>
              <a:t>4</a:t>
            </a:fld>
            <a:endParaRPr lang="ca-ES" dirty="0"/>
          </a:p>
        </p:txBody>
      </p:sp>
      <p:sp>
        <p:nvSpPr>
          <p:cNvPr id="4" name="3 CuadroTexto"/>
          <p:cNvSpPr txBox="1"/>
          <p:nvPr/>
        </p:nvSpPr>
        <p:spPr>
          <a:xfrm>
            <a:off x="323528" y="287650"/>
            <a:ext cx="6192688" cy="769441"/>
          </a:xfrm>
          <a:prstGeom prst="rect">
            <a:avLst/>
          </a:prstGeom>
          <a:noFill/>
        </p:spPr>
        <p:txBody>
          <a:bodyPr wrap="square" rtlCol="0">
            <a:spAutoFit/>
          </a:bodyPr>
          <a:lstStyle/>
          <a:p>
            <a:r>
              <a:rPr lang="es-ES" sz="2400" dirty="0" smtClean="0">
                <a:solidFill>
                  <a:srgbClr val="7C1232"/>
                </a:solidFill>
                <a:latin typeface="Baskerville Old Face" pitchFamily="18" charset="0"/>
              </a:rPr>
              <a:t>Gestión de documentos electrónicos</a:t>
            </a:r>
          </a:p>
          <a:p>
            <a:r>
              <a:rPr lang="es-ES" sz="2000" dirty="0" smtClean="0">
                <a:solidFill>
                  <a:schemeClr val="tx1">
                    <a:lumMod val="65000"/>
                    <a:lumOff val="35000"/>
                  </a:schemeClr>
                </a:solidFill>
                <a:latin typeface="Baskerville Old Face" pitchFamily="18" charset="0"/>
              </a:rPr>
              <a:t>Mejoras organizativas y ahorro de costes</a:t>
            </a:r>
          </a:p>
        </p:txBody>
      </p:sp>
      <p:sp>
        <p:nvSpPr>
          <p:cNvPr id="6" name="5 Rectángulo"/>
          <p:cNvSpPr/>
          <p:nvPr/>
        </p:nvSpPr>
        <p:spPr>
          <a:xfrm>
            <a:off x="683568" y="1260000"/>
            <a:ext cx="5544616" cy="5029069"/>
          </a:xfrm>
          <a:prstGeom prst="rect">
            <a:avLst/>
          </a:prstGeom>
        </p:spPr>
        <p:txBody>
          <a:bodyPr wrap="square">
            <a:spAutoFit/>
          </a:bodyPr>
          <a:lstStyle/>
          <a:p>
            <a:pPr marL="0" lvl="2" algn="just">
              <a:lnSpc>
                <a:spcPct val="120000"/>
              </a:lnSpc>
              <a:spcBef>
                <a:spcPts val="600"/>
              </a:spcBef>
              <a:spcAft>
                <a:spcPts val="600"/>
              </a:spcAft>
              <a:buClr>
                <a:srgbClr val="902A2C"/>
              </a:buClr>
              <a:buSzPct val="125000"/>
              <a:defRPr/>
            </a:pPr>
            <a:r>
              <a:rPr lang="es-ES" sz="1100" dirty="0" smtClean="0">
                <a:latin typeface="Verdana" pitchFamily="34" charset="0"/>
                <a:cs typeface="Microsoft Sans Serif" pitchFamily="34" charset="0"/>
              </a:rPr>
              <a:t>La introducción del documento y expediente electrónico como columna vertebral de la gestión administrativa puede comportar múltiples beneficios, además del propio cumplimiento normativo: </a:t>
            </a:r>
          </a:p>
          <a:p>
            <a:pPr marL="182563" lvl="2" indent="-182563" algn="just">
              <a:lnSpc>
                <a:spcPct val="120000"/>
              </a:lnSpc>
              <a:spcBef>
                <a:spcPts val="600"/>
              </a:spcBef>
              <a:spcAft>
                <a:spcPts val="600"/>
              </a:spcAft>
              <a:buClr>
                <a:srgbClr val="902A2C"/>
              </a:buClr>
              <a:buSzPct val="125000"/>
              <a:buFont typeface="Wingdings" pitchFamily="2" charset="2"/>
              <a:buChar char="§"/>
              <a:defRPr/>
            </a:pPr>
            <a:r>
              <a:rPr lang="es-ES" sz="1100" b="1" dirty="0" smtClean="0">
                <a:solidFill>
                  <a:srgbClr val="7C1232"/>
                </a:solidFill>
                <a:latin typeface="Verdana" pitchFamily="34" charset="0"/>
                <a:cs typeface="Microsoft Sans Serif" pitchFamily="34" charset="0"/>
              </a:rPr>
              <a:t>Eliminación del uso del papel, </a:t>
            </a:r>
            <a:r>
              <a:rPr lang="es-ES" sz="1100" dirty="0" smtClean="0">
                <a:latin typeface="Verdana" pitchFamily="34" charset="0"/>
                <a:cs typeface="Microsoft Sans Serif" pitchFamily="34" charset="0"/>
              </a:rPr>
              <a:t>eliminando con ello los costes en tiempo y dinero derivados de su transporte, traslado y almacenamiento.</a:t>
            </a:r>
          </a:p>
          <a:p>
            <a:pPr marL="182563" lvl="2" indent="-182563" algn="just">
              <a:lnSpc>
                <a:spcPct val="120000"/>
              </a:lnSpc>
              <a:spcBef>
                <a:spcPts val="600"/>
              </a:spcBef>
              <a:spcAft>
                <a:spcPts val="600"/>
              </a:spcAft>
              <a:buClr>
                <a:srgbClr val="902A2C"/>
              </a:buClr>
              <a:buSzPct val="125000"/>
              <a:buFont typeface="Wingdings" pitchFamily="2" charset="2"/>
              <a:buChar char="§"/>
              <a:defRPr/>
            </a:pPr>
            <a:r>
              <a:rPr lang="es-ES" sz="1100" b="1" dirty="0" smtClean="0">
                <a:solidFill>
                  <a:srgbClr val="7C1232"/>
                </a:solidFill>
                <a:latin typeface="Verdana" pitchFamily="34" charset="0"/>
                <a:cs typeface="Microsoft Sans Serif" pitchFamily="34" charset="0"/>
              </a:rPr>
              <a:t>Automatización de procesos, </a:t>
            </a:r>
            <a:r>
              <a:rPr lang="es-ES" sz="1100" dirty="0" smtClean="0">
                <a:latin typeface="Verdana" pitchFamily="34" charset="0"/>
                <a:cs typeface="Microsoft Sans Serif" pitchFamily="34" charset="0"/>
              </a:rPr>
              <a:t>con la posibilidad de gestionar determinados servicios de manera automática.</a:t>
            </a:r>
          </a:p>
          <a:p>
            <a:pPr marL="182563" lvl="2" indent="-182563" algn="just">
              <a:lnSpc>
                <a:spcPct val="120000"/>
              </a:lnSpc>
              <a:spcBef>
                <a:spcPts val="600"/>
              </a:spcBef>
              <a:spcAft>
                <a:spcPts val="600"/>
              </a:spcAft>
              <a:buClr>
                <a:srgbClr val="902A2C"/>
              </a:buClr>
              <a:buSzPct val="125000"/>
              <a:buFont typeface="Wingdings" pitchFamily="2" charset="2"/>
              <a:buChar char="§"/>
              <a:defRPr/>
            </a:pPr>
            <a:r>
              <a:rPr lang="es-ES" sz="1100" b="1" dirty="0" smtClean="0">
                <a:solidFill>
                  <a:srgbClr val="7C1232"/>
                </a:solidFill>
                <a:latin typeface="Verdana" pitchFamily="34" charset="0"/>
                <a:cs typeface="Microsoft Sans Serif" pitchFamily="34" charset="0"/>
              </a:rPr>
              <a:t>Reducción de las tareas sin valor añadido</a:t>
            </a:r>
            <a:r>
              <a:rPr lang="es-ES" sz="1100" dirty="0" smtClean="0">
                <a:latin typeface="Verdana" pitchFamily="34" charset="0"/>
                <a:cs typeface="Microsoft Sans Serif" pitchFamily="34" charset="0"/>
              </a:rPr>
              <a:t>, que podrán ser ejecutadas por herramientas tecnológicas, destinando recursos humanos a tareas que aportan más a la organización y resulta a su vez más enriquecedoras.</a:t>
            </a:r>
          </a:p>
          <a:p>
            <a:pPr marL="182563" lvl="2" indent="-182563" algn="just">
              <a:lnSpc>
                <a:spcPct val="120000"/>
              </a:lnSpc>
              <a:spcBef>
                <a:spcPts val="600"/>
              </a:spcBef>
              <a:spcAft>
                <a:spcPts val="600"/>
              </a:spcAft>
              <a:buClr>
                <a:srgbClr val="902A2C"/>
              </a:buClr>
              <a:buSzPct val="125000"/>
              <a:buFont typeface="Wingdings" pitchFamily="2" charset="2"/>
              <a:buChar char="§"/>
              <a:defRPr/>
            </a:pPr>
            <a:r>
              <a:rPr lang="es-ES" sz="1100" b="1" dirty="0" smtClean="0">
                <a:solidFill>
                  <a:srgbClr val="7C1232"/>
                </a:solidFill>
                <a:latin typeface="Verdana" pitchFamily="34" charset="0"/>
                <a:cs typeface="Microsoft Sans Serif" pitchFamily="34" charset="0"/>
              </a:rPr>
              <a:t>Mejor servicio al ciudadano, </a:t>
            </a:r>
            <a:r>
              <a:rPr lang="es-ES" sz="1100" dirty="0" smtClean="0">
                <a:latin typeface="Verdana" pitchFamily="34" charset="0"/>
                <a:cs typeface="Microsoft Sans Serif" pitchFamily="34" charset="0"/>
              </a:rPr>
              <a:t>disponible 24x7x365 un coste inferior.</a:t>
            </a:r>
          </a:p>
          <a:p>
            <a:pPr marL="182563" lvl="2" indent="-182563" algn="just">
              <a:lnSpc>
                <a:spcPct val="120000"/>
              </a:lnSpc>
              <a:spcBef>
                <a:spcPts val="600"/>
              </a:spcBef>
              <a:spcAft>
                <a:spcPts val="600"/>
              </a:spcAft>
              <a:buClr>
                <a:srgbClr val="902A2C"/>
              </a:buClr>
              <a:buSzPct val="125000"/>
              <a:buFont typeface="Wingdings" pitchFamily="2" charset="2"/>
              <a:buChar char="§"/>
              <a:defRPr/>
            </a:pPr>
            <a:r>
              <a:rPr lang="es-ES" sz="1100" b="1" dirty="0" smtClean="0">
                <a:solidFill>
                  <a:srgbClr val="7C1232"/>
                </a:solidFill>
                <a:latin typeface="Verdana" pitchFamily="34" charset="0"/>
                <a:cs typeface="Microsoft Sans Serif" pitchFamily="34" charset="0"/>
              </a:rPr>
              <a:t>Pasar de una administración reactiva a una gestión proactiva, </a:t>
            </a:r>
            <a:r>
              <a:rPr lang="es-ES" sz="1100" dirty="0" smtClean="0">
                <a:latin typeface="Verdana" pitchFamily="34" charset="0"/>
                <a:cs typeface="Microsoft Sans Serif" pitchFamily="34" charset="0"/>
              </a:rPr>
              <a:t>al disponer de toda la información en un formato fácil de manejar y explotar.</a:t>
            </a:r>
          </a:p>
          <a:p>
            <a:pPr marL="182563" lvl="2" indent="-182563" algn="just">
              <a:lnSpc>
                <a:spcPct val="120000"/>
              </a:lnSpc>
              <a:spcBef>
                <a:spcPts val="600"/>
              </a:spcBef>
              <a:spcAft>
                <a:spcPts val="600"/>
              </a:spcAft>
              <a:buClr>
                <a:srgbClr val="902A2C"/>
              </a:buClr>
              <a:buSzPct val="125000"/>
              <a:buFont typeface="Wingdings" pitchFamily="2" charset="2"/>
              <a:buChar char="§"/>
              <a:defRPr/>
            </a:pPr>
            <a:r>
              <a:rPr lang="es-ES" sz="1100" b="1" dirty="0" smtClean="0">
                <a:solidFill>
                  <a:srgbClr val="7C1232"/>
                </a:solidFill>
                <a:latin typeface="Verdana" pitchFamily="34" charset="0"/>
                <a:cs typeface="Microsoft Sans Serif" pitchFamily="34" charset="0"/>
              </a:rPr>
              <a:t>Mejora de la imagen de la institución, </a:t>
            </a:r>
            <a:r>
              <a:rPr lang="es-ES" sz="1100" dirty="0" smtClean="0">
                <a:latin typeface="Verdana" pitchFamily="34" charset="0"/>
                <a:cs typeface="Microsoft Sans Serif" pitchFamily="34" charset="0"/>
              </a:rPr>
              <a:t>más moderna, más actual y más eficiente.</a:t>
            </a:r>
          </a:p>
          <a:p>
            <a:pPr marL="0" lvl="2" algn="just">
              <a:lnSpc>
                <a:spcPct val="120000"/>
              </a:lnSpc>
              <a:spcBef>
                <a:spcPts val="600"/>
              </a:spcBef>
              <a:spcAft>
                <a:spcPts val="600"/>
              </a:spcAft>
              <a:buClr>
                <a:srgbClr val="902A2C"/>
              </a:buClr>
              <a:buSzPct val="125000"/>
              <a:defRPr/>
            </a:pPr>
            <a:r>
              <a:rPr lang="es-ES" sz="1100" dirty="0" smtClean="0">
                <a:latin typeface="Verdana" pitchFamily="34" charset="0"/>
                <a:cs typeface="Microsoft Sans Serif" pitchFamily="34" charset="0"/>
              </a:rPr>
              <a:t>Con una única advertencia: la introducción de estos cambios debe planificarse y organizarse adecuadamente.</a:t>
            </a:r>
          </a:p>
        </p:txBody>
      </p:sp>
      <p:sp>
        <p:nvSpPr>
          <p:cNvPr id="11" name="10 Rectángulo"/>
          <p:cNvSpPr/>
          <p:nvPr/>
        </p:nvSpPr>
        <p:spPr>
          <a:xfrm>
            <a:off x="6444207" y="3714873"/>
            <a:ext cx="2408297" cy="230832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i="1" dirty="0" smtClean="0">
                <a:solidFill>
                  <a:srgbClr val="7C1232"/>
                </a:solidFill>
                <a:latin typeface="Verdana" pitchFamily="34" charset="0"/>
                <a:cs typeface="Microsoft Sans Serif" pitchFamily="34" charset="0"/>
              </a:rPr>
              <a:t>La Administración Pública española ha dado un paso irrevocable en dirección a la administración electrónica. Los beneficios potenciales son muchos, pero es necesario un proceso de adaptación y reorganización interna.</a:t>
            </a:r>
          </a:p>
        </p:txBody>
      </p:sp>
      <p:pic>
        <p:nvPicPr>
          <p:cNvPr id="115715" name="Picture 3"/>
          <p:cNvPicPr>
            <a:picLocks noChangeAspect="1" noChangeArrowheads="1"/>
          </p:cNvPicPr>
          <p:nvPr/>
        </p:nvPicPr>
        <p:blipFill>
          <a:blip r:embed="rId4" cstate="print"/>
          <a:srcRect/>
          <a:stretch>
            <a:fillRect/>
          </a:stretch>
        </p:blipFill>
        <p:spPr bwMode="auto">
          <a:xfrm>
            <a:off x="6876256" y="908720"/>
            <a:ext cx="1428750" cy="1428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3" cstate="print"/>
          <a:srcRect/>
          <a:stretch>
            <a:fillRect/>
          </a:stretch>
        </p:blipFill>
        <p:spPr bwMode="auto">
          <a:xfrm>
            <a:off x="6373688" y="3501008"/>
            <a:ext cx="2590800" cy="2779018"/>
          </a:xfrm>
          <a:prstGeom prst="rect">
            <a:avLst/>
          </a:prstGeom>
          <a:noFill/>
          <a:ln w="9525">
            <a:noFill/>
            <a:miter lim="800000"/>
            <a:headEnd/>
            <a:tailEnd/>
          </a:ln>
          <a:effectLst/>
        </p:spPr>
      </p:pic>
      <p:sp>
        <p:nvSpPr>
          <p:cNvPr id="2" name="1 Marcador de número de diapositiva"/>
          <p:cNvSpPr>
            <a:spLocks noGrp="1"/>
          </p:cNvSpPr>
          <p:nvPr>
            <p:ph type="sldNum" sz="quarter" idx="12"/>
          </p:nvPr>
        </p:nvSpPr>
        <p:spPr/>
        <p:txBody>
          <a:bodyPr/>
          <a:lstStyle/>
          <a:p>
            <a:fld id="{BF80D7A2-A507-48BE-B361-E7D1E902C56B}" type="slidenum">
              <a:rPr lang="ca-ES" smtClean="0"/>
              <a:pPr/>
              <a:t>5</a:t>
            </a:fld>
            <a:endParaRPr lang="ca-ES" dirty="0"/>
          </a:p>
        </p:txBody>
      </p:sp>
      <p:sp>
        <p:nvSpPr>
          <p:cNvPr id="4" name="3 CuadroTexto"/>
          <p:cNvSpPr txBox="1"/>
          <p:nvPr/>
        </p:nvSpPr>
        <p:spPr>
          <a:xfrm>
            <a:off x="323528" y="287650"/>
            <a:ext cx="6192688" cy="769441"/>
          </a:xfrm>
          <a:prstGeom prst="rect">
            <a:avLst/>
          </a:prstGeom>
          <a:noFill/>
        </p:spPr>
        <p:txBody>
          <a:bodyPr wrap="square" rtlCol="0">
            <a:spAutoFit/>
          </a:bodyPr>
          <a:lstStyle/>
          <a:p>
            <a:r>
              <a:rPr lang="es-ES" sz="2400" dirty="0" smtClean="0">
                <a:solidFill>
                  <a:srgbClr val="7C1232"/>
                </a:solidFill>
                <a:latin typeface="Baskerville Old Face" pitchFamily="18" charset="0"/>
              </a:rPr>
              <a:t>Gestión de documentos electrónicos</a:t>
            </a:r>
          </a:p>
          <a:p>
            <a:r>
              <a:rPr lang="es-ES" sz="2000" dirty="0" smtClean="0">
                <a:solidFill>
                  <a:schemeClr val="tx1">
                    <a:lumMod val="65000"/>
                    <a:lumOff val="35000"/>
                  </a:schemeClr>
                </a:solidFill>
                <a:latin typeface="Baskerville Old Face" pitchFamily="18" charset="0"/>
              </a:rPr>
              <a:t>Dificultades para la implantación</a:t>
            </a:r>
          </a:p>
        </p:txBody>
      </p:sp>
      <p:sp>
        <p:nvSpPr>
          <p:cNvPr id="6" name="5 Rectángulo"/>
          <p:cNvSpPr/>
          <p:nvPr/>
        </p:nvSpPr>
        <p:spPr>
          <a:xfrm>
            <a:off x="683568" y="1260000"/>
            <a:ext cx="5544616" cy="5127558"/>
          </a:xfrm>
          <a:prstGeom prst="rect">
            <a:avLst/>
          </a:prstGeom>
        </p:spPr>
        <p:txBody>
          <a:bodyPr wrap="square">
            <a:spAutoFit/>
          </a:bodyPr>
          <a:lstStyle/>
          <a:p>
            <a:pPr marL="0" lvl="2" algn="just">
              <a:lnSpc>
                <a:spcPct val="120000"/>
              </a:lnSpc>
              <a:spcBef>
                <a:spcPts val="600"/>
              </a:spcBef>
              <a:spcAft>
                <a:spcPts val="600"/>
              </a:spcAft>
              <a:buClr>
                <a:srgbClr val="902A2C"/>
              </a:buClr>
              <a:buSzPct val="125000"/>
              <a:defRPr/>
            </a:pPr>
            <a:r>
              <a:rPr lang="es-ES" sz="1100" dirty="0" smtClean="0">
                <a:latin typeface="Verdana" pitchFamily="34" charset="0"/>
                <a:cs typeface="Microsoft Sans Serif" pitchFamily="34" charset="0"/>
              </a:rPr>
              <a:t>Muchas organizaciones han emprendido en los últimos años proyectos de implantación del documento electrónico y de automatización de procesos. Estos procesos de cambio encuentran a menudo dificultades organizativas: </a:t>
            </a:r>
          </a:p>
          <a:p>
            <a:pPr marL="182563" lvl="2" indent="-182563" algn="just">
              <a:lnSpc>
                <a:spcPct val="120000"/>
              </a:lnSpc>
              <a:spcBef>
                <a:spcPts val="600"/>
              </a:spcBef>
              <a:spcAft>
                <a:spcPts val="600"/>
              </a:spcAft>
              <a:buClr>
                <a:srgbClr val="902A2C"/>
              </a:buClr>
              <a:buSzPct val="125000"/>
              <a:buFont typeface="Wingdings" pitchFamily="2" charset="2"/>
              <a:buChar char="§"/>
              <a:defRPr/>
            </a:pPr>
            <a:r>
              <a:rPr lang="es-ES" sz="1100" dirty="0" smtClean="0">
                <a:latin typeface="Verdana" pitchFamily="34" charset="0"/>
                <a:cs typeface="Microsoft Sans Serif" pitchFamily="34" charset="0"/>
              </a:rPr>
              <a:t>El proceso modernizador se centra en la </a:t>
            </a:r>
            <a:r>
              <a:rPr lang="es-ES" sz="1100" b="1" dirty="0" smtClean="0">
                <a:solidFill>
                  <a:srgbClr val="7C1232"/>
                </a:solidFill>
                <a:latin typeface="Verdana" pitchFamily="34" charset="0"/>
                <a:cs typeface="Microsoft Sans Serif" pitchFamily="34" charset="0"/>
              </a:rPr>
              <a:t>fase de tramitación, </a:t>
            </a:r>
            <a:r>
              <a:rPr lang="es-ES" sz="1100" dirty="0" smtClean="0">
                <a:latin typeface="Verdana" pitchFamily="34" charset="0"/>
                <a:cs typeface="Microsoft Sans Serif" pitchFamily="34" charset="0"/>
              </a:rPr>
              <a:t>lo que comporta problemas para aplicar criterios archivísticos a los documentos resultantes.</a:t>
            </a:r>
          </a:p>
          <a:p>
            <a:pPr marL="182563" lvl="2" indent="-182563" algn="just">
              <a:lnSpc>
                <a:spcPct val="120000"/>
              </a:lnSpc>
              <a:spcBef>
                <a:spcPts val="600"/>
              </a:spcBef>
              <a:spcAft>
                <a:spcPts val="600"/>
              </a:spcAft>
              <a:buClr>
                <a:srgbClr val="902A2C"/>
              </a:buClr>
              <a:buSzPct val="125000"/>
              <a:buFont typeface="Wingdings" pitchFamily="2" charset="2"/>
              <a:buChar char="§"/>
              <a:defRPr/>
            </a:pPr>
            <a:r>
              <a:rPr lang="es-ES" sz="1100" dirty="0" smtClean="0">
                <a:latin typeface="Verdana" pitchFamily="34" charset="0"/>
                <a:cs typeface="Microsoft Sans Serif" pitchFamily="34" charset="0"/>
              </a:rPr>
              <a:t>Los criterios tecnológicos y organizativos se definen a medida que surgen las necesidades</a:t>
            </a:r>
            <a:r>
              <a:rPr lang="es-ES" sz="1100" dirty="0" smtClean="0">
                <a:solidFill>
                  <a:srgbClr val="7C1232"/>
                </a:solidFill>
                <a:latin typeface="Verdana" pitchFamily="34" charset="0"/>
                <a:cs typeface="Microsoft Sans Serif" pitchFamily="34" charset="0"/>
              </a:rPr>
              <a:t>. </a:t>
            </a:r>
            <a:r>
              <a:rPr lang="es-ES" sz="1100" b="1" dirty="0" smtClean="0">
                <a:solidFill>
                  <a:srgbClr val="7C1232"/>
                </a:solidFill>
                <a:latin typeface="Verdana" pitchFamily="34" charset="0"/>
                <a:cs typeface="Microsoft Sans Serif" pitchFamily="34" charset="0"/>
              </a:rPr>
              <a:t>La falta de un criterio corporativo provoca dispersión</a:t>
            </a:r>
            <a:r>
              <a:rPr lang="es-ES" sz="1100" dirty="0" smtClean="0">
                <a:solidFill>
                  <a:srgbClr val="7C1232"/>
                </a:solidFill>
                <a:latin typeface="Verdana" pitchFamily="34" charset="0"/>
                <a:cs typeface="Microsoft Sans Serif" pitchFamily="34" charset="0"/>
              </a:rPr>
              <a:t> </a:t>
            </a:r>
            <a:r>
              <a:rPr lang="es-ES" sz="1100" dirty="0" smtClean="0">
                <a:latin typeface="Verdana" pitchFamily="34" charset="0"/>
                <a:cs typeface="Microsoft Sans Serif" pitchFamily="34" charset="0"/>
              </a:rPr>
              <a:t>y falta de coherencia</a:t>
            </a:r>
            <a:r>
              <a:rPr lang="es-ES" sz="1100" dirty="0" smtClean="0">
                <a:solidFill>
                  <a:srgbClr val="7C1232"/>
                </a:solidFill>
                <a:latin typeface="Verdana" pitchFamily="34" charset="0"/>
                <a:cs typeface="Microsoft Sans Serif" pitchFamily="34" charset="0"/>
              </a:rPr>
              <a:t>.</a:t>
            </a:r>
            <a:endParaRPr lang="es-ES" sz="1100" dirty="0" smtClean="0">
              <a:latin typeface="Verdana" pitchFamily="34" charset="0"/>
              <a:cs typeface="Microsoft Sans Serif" pitchFamily="34" charset="0"/>
            </a:endParaRPr>
          </a:p>
          <a:p>
            <a:pPr marL="182563" lvl="2" indent="-182563" algn="just">
              <a:lnSpc>
                <a:spcPct val="120000"/>
              </a:lnSpc>
              <a:spcBef>
                <a:spcPts val="600"/>
              </a:spcBef>
              <a:spcAft>
                <a:spcPts val="600"/>
              </a:spcAft>
              <a:buClr>
                <a:srgbClr val="902A2C"/>
              </a:buClr>
              <a:buSzPct val="125000"/>
              <a:buFont typeface="Wingdings" pitchFamily="2" charset="2"/>
              <a:buChar char="§"/>
              <a:defRPr/>
            </a:pPr>
            <a:r>
              <a:rPr lang="es-ES" sz="1100" dirty="0" smtClean="0">
                <a:latin typeface="Verdana" pitchFamily="34" charset="0"/>
                <a:cs typeface="Microsoft Sans Serif" pitchFamily="34" charset="0"/>
              </a:rPr>
              <a:t>Los gestores documentales se emplean como simples repositorios, </a:t>
            </a:r>
            <a:r>
              <a:rPr lang="es-ES" sz="1100" b="1" dirty="0" smtClean="0">
                <a:solidFill>
                  <a:srgbClr val="7C1232"/>
                </a:solidFill>
                <a:latin typeface="Verdana" pitchFamily="34" charset="0"/>
                <a:cs typeface="Microsoft Sans Serif" pitchFamily="34" charset="0"/>
              </a:rPr>
              <a:t>sin aprovechar su inteligencia documental </a:t>
            </a:r>
            <a:r>
              <a:rPr lang="es-ES" sz="1100" dirty="0" smtClean="0">
                <a:latin typeface="Verdana" pitchFamily="34" charset="0"/>
                <a:cs typeface="Microsoft Sans Serif" pitchFamily="34" charset="0"/>
              </a:rPr>
              <a:t>(cuadros de clasificación, políticas de custodia), en parte debido al problema de dispersión. </a:t>
            </a:r>
          </a:p>
          <a:p>
            <a:pPr marL="182563" lvl="2" indent="-182563" algn="just">
              <a:lnSpc>
                <a:spcPct val="120000"/>
              </a:lnSpc>
              <a:spcBef>
                <a:spcPts val="600"/>
              </a:spcBef>
              <a:spcAft>
                <a:spcPts val="600"/>
              </a:spcAft>
              <a:buClr>
                <a:srgbClr val="902A2C"/>
              </a:buClr>
              <a:buSzPct val="125000"/>
              <a:buFont typeface="Wingdings" pitchFamily="2" charset="2"/>
              <a:buChar char="§"/>
              <a:defRPr/>
            </a:pPr>
            <a:r>
              <a:rPr lang="es-ES" sz="1100" dirty="0" smtClean="0">
                <a:latin typeface="Verdana" pitchFamily="34" charset="0"/>
                <a:cs typeface="Microsoft Sans Serif" pitchFamily="34" charset="0"/>
              </a:rPr>
              <a:t>La definición de los formatos, modelos y tecnologías a emplear corre a cargo de los responsables tecnológicos y funcionales. </a:t>
            </a:r>
            <a:r>
              <a:rPr lang="es-ES" sz="1100" b="1" dirty="0" smtClean="0">
                <a:solidFill>
                  <a:srgbClr val="7C1232"/>
                </a:solidFill>
                <a:latin typeface="Verdana" pitchFamily="34" charset="0"/>
                <a:cs typeface="Microsoft Sans Serif" pitchFamily="34" charset="0"/>
              </a:rPr>
              <a:t>Los responsables de archivo sólo participan en la fase final del ciclo de vida </a:t>
            </a:r>
            <a:r>
              <a:rPr lang="es-ES" sz="1100" dirty="0" smtClean="0">
                <a:latin typeface="Verdana" pitchFamily="34" charset="0"/>
                <a:cs typeface="Microsoft Sans Serif" pitchFamily="34" charset="0"/>
              </a:rPr>
              <a:t>de los documentos. Los criterios que facilitan la preservación, por tanto, tienen poca presencia en la definición del proceso.</a:t>
            </a:r>
          </a:p>
          <a:p>
            <a:pPr marL="182563" lvl="2" indent="-182563" algn="just">
              <a:lnSpc>
                <a:spcPct val="120000"/>
              </a:lnSpc>
              <a:spcBef>
                <a:spcPts val="600"/>
              </a:spcBef>
              <a:spcAft>
                <a:spcPts val="600"/>
              </a:spcAft>
              <a:buClr>
                <a:srgbClr val="902A2C"/>
              </a:buClr>
              <a:buSzPct val="125000"/>
              <a:buFont typeface="Wingdings" pitchFamily="2" charset="2"/>
              <a:buChar char="§"/>
              <a:defRPr/>
            </a:pPr>
            <a:r>
              <a:rPr lang="es-ES" sz="1100" dirty="0" smtClean="0">
                <a:latin typeface="Verdana" pitchFamily="34" charset="0"/>
                <a:cs typeface="Microsoft Sans Serif" pitchFamily="34" charset="0"/>
              </a:rPr>
              <a:t>La comunicación es compleja entre las distintas áreas que deben participar en el proceso modernizador (tecnología, archivo y responsables funcionales), porque </a:t>
            </a:r>
            <a:r>
              <a:rPr lang="es-ES" sz="1100" b="1" dirty="0" smtClean="0">
                <a:solidFill>
                  <a:srgbClr val="7C1232"/>
                </a:solidFill>
                <a:latin typeface="Verdana" pitchFamily="34" charset="0"/>
                <a:cs typeface="Microsoft Sans Serif" pitchFamily="34" charset="0"/>
              </a:rPr>
              <a:t>se usan lenguajes y prioridades distintas. </a:t>
            </a:r>
          </a:p>
        </p:txBody>
      </p:sp>
      <p:sp>
        <p:nvSpPr>
          <p:cNvPr id="11" name="10 Rectángulo"/>
          <p:cNvSpPr/>
          <p:nvPr/>
        </p:nvSpPr>
        <p:spPr>
          <a:xfrm>
            <a:off x="6444207" y="3714873"/>
            <a:ext cx="2408297" cy="228485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i="1" dirty="0" smtClean="0">
                <a:solidFill>
                  <a:srgbClr val="7C1232"/>
                </a:solidFill>
                <a:latin typeface="Verdana" pitchFamily="34" charset="0"/>
                <a:cs typeface="Microsoft Sans Serif" pitchFamily="34" charset="0"/>
              </a:rPr>
              <a:t>La experiencia de las organizaciones pioneras demuestra que de los procesos de implantación de expediente electrónico pueden surgir </a:t>
            </a:r>
            <a:r>
              <a:rPr lang="es-ES" sz="1200" b="1" i="1" dirty="0" err="1" smtClean="0">
                <a:solidFill>
                  <a:srgbClr val="7C1232"/>
                </a:solidFill>
                <a:latin typeface="Verdana" pitchFamily="34" charset="0"/>
                <a:cs typeface="Microsoft Sans Serif" pitchFamily="34" charset="0"/>
              </a:rPr>
              <a:t>compli-caciones</a:t>
            </a:r>
            <a:r>
              <a:rPr lang="es-ES" sz="1200" b="1" i="1" dirty="0" smtClean="0">
                <a:solidFill>
                  <a:srgbClr val="7C1232"/>
                </a:solidFill>
                <a:latin typeface="Verdana" pitchFamily="34" charset="0"/>
                <a:cs typeface="Microsoft Sans Serif" pitchFamily="34" charset="0"/>
              </a:rPr>
              <a:t> y imprevistos, derivados de la falta de un criterio archivístico en su planificación</a:t>
            </a:r>
          </a:p>
        </p:txBody>
      </p:sp>
      <p:pic>
        <p:nvPicPr>
          <p:cNvPr id="8" name="7 Imagen" descr="2.jpg"/>
          <p:cNvPicPr>
            <a:picLocks noChangeAspect="1"/>
          </p:cNvPicPr>
          <p:nvPr/>
        </p:nvPicPr>
        <p:blipFill>
          <a:blip r:embed="rId4" cstate="print"/>
          <a:stretch>
            <a:fillRect/>
          </a:stretch>
        </p:blipFill>
        <p:spPr>
          <a:xfrm>
            <a:off x="6372496" y="1052736"/>
            <a:ext cx="2664000" cy="19980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1176991" y="1368041"/>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9" name="8 Rectángulo"/>
          <p:cNvSpPr/>
          <p:nvPr/>
        </p:nvSpPr>
        <p:spPr>
          <a:xfrm>
            <a:off x="1176991" y="1952856"/>
            <a:ext cx="180000" cy="180000"/>
          </a:xfrm>
          <a:prstGeom prst="rect">
            <a:avLst/>
          </a:prstGeom>
          <a:solidFill>
            <a:srgbClr val="7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4" name="3 CuadroTexto"/>
          <p:cNvSpPr txBox="1"/>
          <p:nvPr/>
        </p:nvSpPr>
        <p:spPr>
          <a:xfrm>
            <a:off x="323528" y="287650"/>
            <a:ext cx="5904656" cy="461665"/>
          </a:xfrm>
          <a:prstGeom prst="rect">
            <a:avLst/>
          </a:prstGeom>
          <a:noFill/>
        </p:spPr>
        <p:txBody>
          <a:bodyPr wrap="square" rtlCol="0">
            <a:spAutoFit/>
          </a:bodyPr>
          <a:lstStyle/>
          <a:p>
            <a:r>
              <a:rPr lang="es-ES" sz="2400" dirty="0" smtClean="0">
                <a:solidFill>
                  <a:srgbClr val="7C1232"/>
                </a:solidFill>
                <a:latin typeface="Baskerville Old Face" pitchFamily="18" charset="0"/>
              </a:rPr>
              <a:t>Índice</a:t>
            </a:r>
            <a:endParaRPr lang="ca-ES" sz="2400" dirty="0">
              <a:solidFill>
                <a:srgbClr val="7C1232"/>
              </a:solidFill>
              <a:latin typeface="Baskerville Old Face" pitchFamily="18" charset="0"/>
            </a:endParaRPr>
          </a:p>
        </p:txBody>
      </p:sp>
      <p:sp>
        <p:nvSpPr>
          <p:cNvPr id="8" name="7 Rectángulo"/>
          <p:cNvSpPr/>
          <p:nvPr/>
        </p:nvSpPr>
        <p:spPr>
          <a:xfrm>
            <a:off x="1176991" y="2560819"/>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11" name="Text Box 6"/>
          <p:cNvSpPr txBox="1">
            <a:spLocks noChangeArrowheads="1"/>
          </p:cNvSpPr>
          <p:nvPr/>
        </p:nvSpPr>
        <p:spPr bwMode="auto">
          <a:xfrm>
            <a:off x="1403648" y="1258127"/>
            <a:ext cx="6048672" cy="2800767"/>
          </a:xfrm>
          <a:prstGeom prst="rect">
            <a:avLst/>
          </a:prstGeom>
          <a:noFill/>
          <a:ln w="9525">
            <a:noFill/>
            <a:miter lim="800000"/>
            <a:headEnd/>
            <a:tailEnd/>
          </a:ln>
          <a:effectLst/>
        </p:spPr>
        <p:txBody>
          <a:bodyPr wrap="square">
            <a:spAutoFit/>
          </a:bodyPr>
          <a:lstStyle/>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GESTION DE DOCUMENTOS ELECTRÓNICOS</a:t>
            </a:r>
          </a:p>
          <a:p>
            <a:pPr marL="457200" indent="-457200" eaLnBrk="0" hangingPunct="0">
              <a:lnSpc>
                <a:spcPct val="120000"/>
              </a:lnSpc>
              <a:spcBef>
                <a:spcPts val="1200"/>
              </a:spcBef>
              <a:spcAft>
                <a:spcPts val="1200"/>
              </a:spcAft>
              <a:defRPr/>
            </a:pPr>
            <a:r>
              <a:rPr lang="es-ES" sz="1600" b="1" dirty="0" smtClean="0">
                <a:solidFill>
                  <a:srgbClr val="7C1232"/>
                </a:solidFill>
                <a:latin typeface="Microsoft Sans Serif" pitchFamily="34" charset="0"/>
                <a:cs typeface="Microsoft Sans Serif" pitchFamily="34" charset="0"/>
              </a:rPr>
              <a:t>VENTAJAS DE UN PLAN DIRECTOR</a:t>
            </a:r>
          </a:p>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CONTENIDOS DE UN PLAN DIRECTOR</a:t>
            </a:r>
          </a:p>
          <a:p>
            <a:pPr marL="457200" indent="-457200" eaLnBrk="0" hangingPunct="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QUÉ OFRECE KRONOS PROJECTS</a:t>
            </a:r>
          </a:p>
          <a:p>
            <a:pPr marL="457200" indent="-457200">
              <a:lnSpc>
                <a:spcPct val="120000"/>
              </a:lnSpc>
              <a:spcBef>
                <a:spcPts val="1200"/>
              </a:spcBef>
              <a:spcAft>
                <a:spcPts val="1200"/>
              </a:spcAft>
              <a:defRPr/>
            </a:pPr>
            <a:r>
              <a:rPr lang="es-ES" sz="1600" dirty="0" smtClean="0">
                <a:solidFill>
                  <a:schemeClr val="tx1">
                    <a:lumMod val="65000"/>
                    <a:lumOff val="35000"/>
                  </a:schemeClr>
                </a:solidFill>
                <a:latin typeface="Microsoft Sans Serif" pitchFamily="34" charset="0"/>
                <a:cs typeface="Microsoft Sans Serif" pitchFamily="34" charset="0"/>
              </a:rPr>
              <a:t>REFERENCIAS</a:t>
            </a:r>
          </a:p>
        </p:txBody>
      </p:sp>
      <p:sp>
        <p:nvSpPr>
          <p:cNvPr id="15" name="14 Rectángulo"/>
          <p:cNvSpPr/>
          <p:nvPr/>
        </p:nvSpPr>
        <p:spPr>
          <a:xfrm>
            <a:off x="1187624" y="3140968"/>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
        <p:nvSpPr>
          <p:cNvPr id="16" name="15 Rectángulo"/>
          <p:cNvSpPr/>
          <p:nvPr/>
        </p:nvSpPr>
        <p:spPr>
          <a:xfrm>
            <a:off x="1187624" y="3717032"/>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3" cstate="print"/>
          <a:srcRect/>
          <a:stretch>
            <a:fillRect/>
          </a:stretch>
        </p:blipFill>
        <p:spPr bwMode="auto">
          <a:xfrm>
            <a:off x="6373688" y="3212976"/>
            <a:ext cx="2590800" cy="3067050"/>
          </a:xfrm>
          <a:prstGeom prst="rect">
            <a:avLst/>
          </a:prstGeom>
          <a:noFill/>
          <a:ln w="9525">
            <a:noFill/>
            <a:miter lim="800000"/>
            <a:headEnd/>
            <a:tailEnd/>
          </a:ln>
          <a:effectLst/>
        </p:spPr>
      </p:pic>
      <p:sp>
        <p:nvSpPr>
          <p:cNvPr id="2" name="1 Marcador de número de diapositiva"/>
          <p:cNvSpPr>
            <a:spLocks noGrp="1"/>
          </p:cNvSpPr>
          <p:nvPr>
            <p:ph type="sldNum" sz="quarter" idx="12"/>
          </p:nvPr>
        </p:nvSpPr>
        <p:spPr/>
        <p:txBody>
          <a:bodyPr/>
          <a:lstStyle/>
          <a:p>
            <a:fld id="{BF80D7A2-A507-48BE-B361-E7D1E902C56B}" type="slidenum">
              <a:rPr lang="ca-ES" smtClean="0"/>
              <a:pPr/>
              <a:t>7</a:t>
            </a:fld>
            <a:endParaRPr lang="ca-ES" dirty="0"/>
          </a:p>
        </p:txBody>
      </p:sp>
      <p:sp>
        <p:nvSpPr>
          <p:cNvPr id="4" name="3 CuadroTexto"/>
          <p:cNvSpPr txBox="1"/>
          <p:nvPr/>
        </p:nvSpPr>
        <p:spPr>
          <a:xfrm>
            <a:off x="323528" y="287650"/>
            <a:ext cx="6192688" cy="769441"/>
          </a:xfrm>
          <a:prstGeom prst="rect">
            <a:avLst/>
          </a:prstGeom>
          <a:noFill/>
        </p:spPr>
        <p:txBody>
          <a:bodyPr wrap="square" rtlCol="0">
            <a:spAutoFit/>
          </a:bodyPr>
          <a:lstStyle/>
          <a:p>
            <a:r>
              <a:rPr lang="es-ES" sz="2400" dirty="0" smtClean="0">
                <a:solidFill>
                  <a:srgbClr val="7C1232"/>
                </a:solidFill>
                <a:latin typeface="Baskerville Old Face" pitchFamily="18" charset="0"/>
              </a:rPr>
              <a:t>Plan Director del Documento Electrónico</a:t>
            </a:r>
          </a:p>
          <a:p>
            <a:r>
              <a:rPr lang="es-ES" sz="2000" dirty="0" smtClean="0">
                <a:solidFill>
                  <a:schemeClr val="tx1">
                    <a:lumMod val="65000"/>
                    <a:lumOff val="35000"/>
                  </a:schemeClr>
                </a:solidFill>
                <a:latin typeface="Baskerville Old Face" pitchFamily="18" charset="0"/>
              </a:rPr>
              <a:t>Ciclo de vida del documento y expediente electrónico</a:t>
            </a:r>
          </a:p>
        </p:txBody>
      </p:sp>
      <p:sp>
        <p:nvSpPr>
          <p:cNvPr id="6" name="5 Rectángulo"/>
          <p:cNvSpPr/>
          <p:nvPr/>
        </p:nvSpPr>
        <p:spPr>
          <a:xfrm>
            <a:off x="683568" y="1260000"/>
            <a:ext cx="5544616" cy="4825937"/>
          </a:xfrm>
          <a:prstGeom prst="rect">
            <a:avLst/>
          </a:prstGeom>
        </p:spPr>
        <p:txBody>
          <a:bodyPr wrap="square">
            <a:spAutoFit/>
          </a:bodyPr>
          <a:lstStyle/>
          <a:p>
            <a:pPr algn="just">
              <a:lnSpc>
                <a:spcPct val="120000"/>
              </a:lnSpc>
              <a:spcBef>
                <a:spcPts val="600"/>
              </a:spcBef>
              <a:spcAft>
                <a:spcPts val="600"/>
              </a:spcAft>
            </a:pPr>
            <a:r>
              <a:rPr lang="es-ES" sz="1100" dirty="0" smtClean="0">
                <a:latin typeface="Verdana" pitchFamily="34" charset="0"/>
                <a:cs typeface="Microsoft Sans Serif" pitchFamily="34" charset="0"/>
              </a:rPr>
              <a:t>El ciclo de vida de los documentos es el eje de acción en que interactúan en alianza estratégica dos mundos a menudo poco integrados:</a:t>
            </a:r>
          </a:p>
          <a:p>
            <a:pPr marL="361950" lvl="2" indent="-180975" algn="just">
              <a:lnSpc>
                <a:spcPct val="120000"/>
              </a:lnSpc>
              <a:spcBef>
                <a:spcPts val="300"/>
              </a:spcBef>
              <a:spcAft>
                <a:spcPts val="300"/>
              </a:spcAft>
              <a:buClr>
                <a:srgbClr val="902A2C"/>
              </a:buClr>
              <a:buSzPct val="125000"/>
              <a:buFont typeface="Wingdings" pitchFamily="2" charset="2"/>
              <a:buChar char="§"/>
              <a:defRPr/>
            </a:pPr>
            <a:r>
              <a:rPr lang="es-ES" sz="1100" dirty="0" smtClean="0">
                <a:latin typeface="Verdana" pitchFamily="34" charset="0"/>
                <a:cs typeface="Microsoft Sans Serif" pitchFamily="34" charset="0"/>
              </a:rPr>
              <a:t>La metodología archivística y de gestión documental </a:t>
            </a:r>
          </a:p>
          <a:p>
            <a:pPr marL="361950" lvl="2" indent="-180975" algn="just">
              <a:lnSpc>
                <a:spcPct val="120000"/>
              </a:lnSpc>
              <a:spcBef>
                <a:spcPts val="300"/>
              </a:spcBef>
              <a:spcAft>
                <a:spcPts val="300"/>
              </a:spcAft>
              <a:buClr>
                <a:srgbClr val="902A2C"/>
              </a:buClr>
              <a:buSzPct val="125000"/>
              <a:buFont typeface="Wingdings" pitchFamily="2" charset="2"/>
              <a:buChar char="§"/>
              <a:defRPr/>
            </a:pPr>
            <a:r>
              <a:rPr lang="es-ES" sz="1100" dirty="0" smtClean="0">
                <a:latin typeface="Verdana" pitchFamily="34" charset="0"/>
                <a:cs typeface="Microsoft Sans Serif" pitchFamily="34" charset="0"/>
              </a:rPr>
              <a:t>Los programas y las plataformas tecnológicas</a:t>
            </a:r>
          </a:p>
          <a:p>
            <a:pPr algn="just">
              <a:lnSpc>
                <a:spcPct val="120000"/>
              </a:lnSpc>
              <a:spcBef>
                <a:spcPts val="600"/>
              </a:spcBef>
              <a:spcAft>
                <a:spcPts val="600"/>
              </a:spcAft>
            </a:pPr>
            <a:r>
              <a:rPr lang="es-ES" sz="1100" dirty="0" smtClean="0">
                <a:latin typeface="Verdana" pitchFamily="34" charset="0"/>
                <a:cs typeface="Microsoft Sans Serif" pitchFamily="34" charset="0"/>
              </a:rPr>
              <a:t>Por lo tanto, hay que formular un modelo de </a:t>
            </a:r>
            <a:r>
              <a:rPr lang="es-ES" sz="1100" b="1" dirty="0" smtClean="0">
                <a:solidFill>
                  <a:srgbClr val="7C1232"/>
                </a:solidFill>
                <a:latin typeface="Verdana" pitchFamily="34" charset="0"/>
                <a:cs typeface="Microsoft Sans Serif" pitchFamily="34" charset="0"/>
              </a:rPr>
              <a:t>gestión integrada de los documentos y la información </a:t>
            </a:r>
            <a:r>
              <a:rPr lang="es-ES" sz="1100" dirty="0" smtClean="0">
                <a:latin typeface="Verdana" pitchFamily="34" charset="0"/>
                <a:cs typeface="Microsoft Sans Serif" pitchFamily="34" charset="0"/>
              </a:rPr>
              <a:t>que se tiene que basar en la concepción de dos fases de gestión que actúan en clave de continuidad por bien que con objetivos diferentes: </a:t>
            </a:r>
            <a:r>
              <a:rPr lang="es-ES" sz="1100" b="1" dirty="0" smtClean="0">
                <a:solidFill>
                  <a:srgbClr val="7C1232"/>
                </a:solidFill>
                <a:latin typeface="Verdana" pitchFamily="34" charset="0"/>
                <a:cs typeface="Microsoft Sans Serif" pitchFamily="34" charset="0"/>
              </a:rPr>
              <a:t>la fase de trámite o gestión y la fase de vigencia.</a:t>
            </a:r>
          </a:p>
          <a:p>
            <a:pPr algn="just">
              <a:lnSpc>
                <a:spcPct val="120000"/>
              </a:lnSpc>
              <a:spcBef>
                <a:spcPts val="600"/>
              </a:spcBef>
              <a:spcAft>
                <a:spcPts val="600"/>
              </a:spcAft>
            </a:pPr>
            <a:endParaRPr lang="es-ES" sz="1100" dirty="0" smtClean="0">
              <a:latin typeface="Verdana" pitchFamily="34" charset="0"/>
              <a:cs typeface="Microsoft Sans Serif" pitchFamily="34" charset="0"/>
            </a:endParaRPr>
          </a:p>
          <a:p>
            <a:pPr algn="just">
              <a:lnSpc>
                <a:spcPct val="120000"/>
              </a:lnSpc>
              <a:spcBef>
                <a:spcPts val="600"/>
              </a:spcBef>
              <a:spcAft>
                <a:spcPts val="600"/>
              </a:spcAft>
            </a:pPr>
            <a:endParaRPr lang="es-ES" sz="1100" dirty="0" smtClean="0">
              <a:latin typeface="Verdana" pitchFamily="34" charset="0"/>
              <a:cs typeface="Microsoft Sans Serif" pitchFamily="34" charset="0"/>
            </a:endParaRPr>
          </a:p>
          <a:p>
            <a:pPr algn="just">
              <a:lnSpc>
                <a:spcPct val="120000"/>
              </a:lnSpc>
              <a:spcBef>
                <a:spcPts val="600"/>
              </a:spcBef>
              <a:spcAft>
                <a:spcPts val="600"/>
              </a:spcAft>
            </a:pPr>
            <a:r>
              <a:rPr lang="es-ES" sz="1100" dirty="0" smtClean="0">
                <a:latin typeface="Verdana" pitchFamily="34" charset="0"/>
                <a:cs typeface="Microsoft Sans Serif" pitchFamily="34" charset="0"/>
              </a:rPr>
              <a:t>También habrá que aplicar </a:t>
            </a:r>
            <a:r>
              <a:rPr lang="es-ES" sz="1100" b="1" dirty="0" smtClean="0">
                <a:solidFill>
                  <a:srgbClr val="7C1232"/>
                </a:solidFill>
                <a:latin typeface="Verdana" pitchFamily="34" charset="0"/>
                <a:cs typeface="Microsoft Sans Serif" pitchFamily="34" charset="0"/>
              </a:rPr>
              <a:t>metodología archivística nacional y internacional </a:t>
            </a:r>
            <a:r>
              <a:rPr lang="es-ES" sz="1100" dirty="0" smtClean="0">
                <a:latin typeface="Verdana" pitchFamily="34" charset="0"/>
                <a:cs typeface="Microsoft Sans Serif" pitchFamily="34" charset="0"/>
              </a:rPr>
              <a:t>referida a la gestión documental (Moreq2; ISO 15489), la clasificación uniforme (ISAF; ISDHIA), la descripción (ISAD-G, ISAAR-CPF; EAD; NODAC) y de evaluación y accesibilidad a los documentos (CNAATD).  </a:t>
            </a:r>
          </a:p>
          <a:p>
            <a:pPr algn="just">
              <a:lnSpc>
                <a:spcPct val="120000"/>
              </a:lnSpc>
              <a:spcBef>
                <a:spcPts val="600"/>
              </a:spcBef>
              <a:spcAft>
                <a:spcPts val="600"/>
              </a:spcAft>
            </a:pPr>
            <a:r>
              <a:rPr lang="es-ES" sz="1100" dirty="0" smtClean="0">
                <a:latin typeface="Verdana" pitchFamily="34" charset="0"/>
                <a:cs typeface="Microsoft Sans Serif" pitchFamily="34" charset="0"/>
              </a:rPr>
              <a:t>y finalmente, será necesario implementar las </a:t>
            </a:r>
            <a:r>
              <a:rPr lang="es-ES" sz="1100" b="1" dirty="0" smtClean="0">
                <a:solidFill>
                  <a:srgbClr val="7C1232"/>
                </a:solidFill>
                <a:latin typeface="Verdana" pitchFamily="34" charset="0"/>
                <a:cs typeface="Microsoft Sans Serif" pitchFamily="34" charset="0"/>
              </a:rPr>
              <a:t>Normas ISO </a:t>
            </a:r>
            <a:r>
              <a:rPr lang="es-ES" sz="1100" dirty="0" smtClean="0">
                <a:latin typeface="Verdana" pitchFamily="34" charset="0"/>
                <a:cs typeface="Microsoft Sans Serif" pitchFamily="34" charset="0"/>
              </a:rPr>
              <a:t>que complementan los instrumentos metodológicos, señaladamente las referidas a metadatos, procesos, preservación digital, seguridad, autenticidad, fiabilidad y integridad de los documentos. </a:t>
            </a:r>
          </a:p>
        </p:txBody>
      </p:sp>
      <p:graphicFrame>
        <p:nvGraphicFramePr>
          <p:cNvPr id="7" name="6 Diagrama"/>
          <p:cNvGraphicFramePr/>
          <p:nvPr/>
        </p:nvGraphicFramePr>
        <p:xfrm>
          <a:off x="1403648" y="3356992"/>
          <a:ext cx="3912096" cy="5198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7 Rectángulo"/>
          <p:cNvSpPr/>
          <p:nvPr/>
        </p:nvSpPr>
        <p:spPr>
          <a:xfrm>
            <a:off x="6444207" y="3724114"/>
            <a:ext cx="2408297" cy="208672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i="1" dirty="0" smtClean="0">
                <a:solidFill>
                  <a:srgbClr val="7C1232"/>
                </a:solidFill>
                <a:latin typeface="Verdana" pitchFamily="34" charset="0"/>
                <a:cs typeface="Microsoft Sans Serif" pitchFamily="34" charset="0"/>
              </a:rPr>
              <a:t>El modelo de gestión del documento y el expediente se debe configurar teniendo en cuenta el ciclo de vida completo, aplicando metodología archivística y implementando las Normas ISO.</a:t>
            </a:r>
            <a:endParaRPr lang="es-ES" sz="1400" b="1" i="1" dirty="0" smtClean="0">
              <a:solidFill>
                <a:srgbClr val="7C1232"/>
              </a:solidFill>
              <a:latin typeface="Verdana" pitchFamily="34" charset="0"/>
              <a:cs typeface="Microsoft Sans Serif" pitchFamily="34" charset="0"/>
            </a:endParaRPr>
          </a:p>
        </p:txBody>
      </p:sp>
      <p:pic>
        <p:nvPicPr>
          <p:cNvPr id="11" name="10 Imagen" descr="imagesCAJT0KKP.jpg"/>
          <p:cNvPicPr>
            <a:picLocks noChangeAspect="1"/>
          </p:cNvPicPr>
          <p:nvPr/>
        </p:nvPicPr>
        <p:blipFill>
          <a:blip r:embed="rId9" cstate="print"/>
          <a:stretch>
            <a:fillRect/>
          </a:stretch>
        </p:blipFill>
        <p:spPr>
          <a:xfrm flipH="1">
            <a:off x="6372200" y="980728"/>
            <a:ext cx="2466000" cy="186123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3" cstate="print"/>
          <a:srcRect/>
          <a:stretch>
            <a:fillRect/>
          </a:stretch>
        </p:blipFill>
        <p:spPr bwMode="auto">
          <a:xfrm>
            <a:off x="6373688" y="3212976"/>
            <a:ext cx="2590800" cy="3067050"/>
          </a:xfrm>
          <a:prstGeom prst="rect">
            <a:avLst/>
          </a:prstGeom>
          <a:noFill/>
          <a:ln w="9525">
            <a:noFill/>
            <a:miter lim="800000"/>
            <a:headEnd/>
            <a:tailEnd/>
          </a:ln>
          <a:effectLst/>
        </p:spPr>
      </p:pic>
      <p:sp>
        <p:nvSpPr>
          <p:cNvPr id="2" name="1 Marcador de número de diapositiva"/>
          <p:cNvSpPr>
            <a:spLocks noGrp="1"/>
          </p:cNvSpPr>
          <p:nvPr>
            <p:ph type="sldNum" sz="quarter" idx="12"/>
          </p:nvPr>
        </p:nvSpPr>
        <p:spPr/>
        <p:txBody>
          <a:bodyPr/>
          <a:lstStyle/>
          <a:p>
            <a:fld id="{BF80D7A2-A507-48BE-B361-E7D1E902C56B}" type="slidenum">
              <a:rPr lang="ca-ES" smtClean="0"/>
              <a:pPr/>
              <a:t>8</a:t>
            </a:fld>
            <a:endParaRPr lang="ca-ES" dirty="0"/>
          </a:p>
        </p:txBody>
      </p:sp>
      <p:sp>
        <p:nvSpPr>
          <p:cNvPr id="4" name="3 CuadroTexto"/>
          <p:cNvSpPr txBox="1"/>
          <p:nvPr/>
        </p:nvSpPr>
        <p:spPr>
          <a:xfrm>
            <a:off x="323528" y="287650"/>
            <a:ext cx="6192688" cy="769441"/>
          </a:xfrm>
          <a:prstGeom prst="rect">
            <a:avLst/>
          </a:prstGeom>
          <a:noFill/>
        </p:spPr>
        <p:txBody>
          <a:bodyPr wrap="square" rtlCol="0">
            <a:spAutoFit/>
          </a:bodyPr>
          <a:lstStyle/>
          <a:p>
            <a:r>
              <a:rPr lang="es-ES" sz="2400" dirty="0" smtClean="0">
                <a:solidFill>
                  <a:srgbClr val="7C1232"/>
                </a:solidFill>
                <a:latin typeface="Baskerville Old Face" pitchFamily="18" charset="0"/>
              </a:rPr>
              <a:t>Plan Director del Documento Electrónico</a:t>
            </a:r>
          </a:p>
          <a:p>
            <a:r>
              <a:rPr lang="es-ES" sz="2000" dirty="0" smtClean="0">
                <a:solidFill>
                  <a:schemeClr val="tx1">
                    <a:lumMod val="65000"/>
                    <a:lumOff val="35000"/>
                  </a:schemeClr>
                </a:solidFill>
                <a:latin typeface="Baskerville Old Face" pitchFamily="18" charset="0"/>
              </a:rPr>
              <a:t>Ventajas de contar con un Plan Director</a:t>
            </a:r>
          </a:p>
        </p:txBody>
      </p:sp>
      <p:sp>
        <p:nvSpPr>
          <p:cNvPr id="6" name="5 Rectángulo"/>
          <p:cNvSpPr/>
          <p:nvPr/>
        </p:nvSpPr>
        <p:spPr>
          <a:xfrm>
            <a:off x="683568" y="1260000"/>
            <a:ext cx="5544616" cy="4191532"/>
          </a:xfrm>
          <a:prstGeom prst="rect">
            <a:avLst/>
          </a:prstGeom>
        </p:spPr>
        <p:txBody>
          <a:bodyPr wrap="square">
            <a:spAutoFit/>
          </a:bodyPr>
          <a:lstStyle/>
          <a:p>
            <a:pPr algn="just">
              <a:lnSpc>
                <a:spcPct val="120000"/>
              </a:lnSpc>
              <a:spcBef>
                <a:spcPts val="600"/>
              </a:spcBef>
              <a:spcAft>
                <a:spcPts val="600"/>
              </a:spcAft>
            </a:pPr>
            <a:r>
              <a:rPr lang="es-ES" sz="1200" dirty="0" smtClean="0">
                <a:latin typeface="Verdana" pitchFamily="34" charset="0"/>
                <a:cs typeface="Microsoft Sans Serif" pitchFamily="34" charset="0"/>
              </a:rPr>
              <a:t>Como hemos visto, la adecuada gestión de los documentos electrónicos y el uso de las plataformas correspondientes requiere coordinar esfuerzos desde distintos ángulos de la organización.</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Estrategia troncal</a:t>
            </a:r>
            <a:r>
              <a:rPr lang="es-ES" sz="1200" dirty="0" smtClean="0">
                <a:latin typeface="Verdana" pitchFamily="34" charset="0"/>
                <a:cs typeface="Microsoft Sans Serif" pitchFamily="34" charset="0"/>
              </a:rPr>
              <a:t>: Los responsables de la organización participan en la definición de la estrategia de implantación de las herramientas.</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Calidad</a:t>
            </a:r>
            <a:r>
              <a:rPr lang="es-ES" sz="1200" dirty="0" smtClean="0">
                <a:latin typeface="Verdana" pitchFamily="34" charset="0"/>
                <a:cs typeface="Microsoft Sans Serif" pitchFamily="34" charset="0"/>
              </a:rPr>
              <a:t>: Disponemos de un marco de control, lo que garantiza la coherencia y calidad de las decisiones particulares que se adopten.</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Sistematización</a:t>
            </a:r>
            <a:r>
              <a:rPr lang="es-ES" sz="1200" dirty="0" smtClean="0">
                <a:latin typeface="Verdana" pitchFamily="34" charset="0"/>
                <a:cs typeface="Microsoft Sans Serif" pitchFamily="34" charset="0"/>
              </a:rPr>
              <a:t>: Una única herramienta de referencia aglutina las diferentes herramientas archivísticas, con criterios ortogonales.</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Referencia</a:t>
            </a:r>
            <a:r>
              <a:rPr lang="es-ES" sz="1200" dirty="0" smtClean="0">
                <a:latin typeface="Verdana" pitchFamily="34" charset="0"/>
                <a:cs typeface="Microsoft Sans Serif" pitchFamily="34" charset="0"/>
              </a:rPr>
              <a:t>: Usuarios e implantadores tienen un núcleo de información donde resolver las cuestiones que vayan surgiendo</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Seguridad</a:t>
            </a:r>
            <a:r>
              <a:rPr lang="es-ES" sz="1200" dirty="0" smtClean="0">
                <a:latin typeface="Verdana" pitchFamily="34" charset="0"/>
                <a:cs typeface="Microsoft Sans Serif" pitchFamily="34" charset="0"/>
              </a:rPr>
              <a:t>: Las políticas que informan el plan se alinean con las que marque el ENS y otras normas de seguridad.</a:t>
            </a:r>
          </a:p>
        </p:txBody>
      </p:sp>
      <p:sp>
        <p:nvSpPr>
          <p:cNvPr id="8" name="7 Rectángulo"/>
          <p:cNvSpPr/>
          <p:nvPr/>
        </p:nvSpPr>
        <p:spPr>
          <a:xfrm>
            <a:off x="6444207" y="3724114"/>
            <a:ext cx="2408297" cy="208672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i="1" dirty="0" smtClean="0">
                <a:solidFill>
                  <a:srgbClr val="7C1232"/>
                </a:solidFill>
                <a:latin typeface="Verdana" pitchFamily="34" charset="0"/>
                <a:cs typeface="Microsoft Sans Serif" pitchFamily="34" charset="0"/>
              </a:rPr>
              <a:t>Disponer de un Plan Director que recoja las estrategias corporativas en relación con la gestión de la documentación evita la dispersión normativa, garantiza la continuidad y la coherencia a largo plazo.</a:t>
            </a:r>
            <a:endParaRPr lang="es-ES" sz="1400" b="1" i="1" dirty="0" smtClean="0">
              <a:solidFill>
                <a:srgbClr val="7C1232"/>
              </a:solidFill>
              <a:latin typeface="Verdana" pitchFamily="34" charset="0"/>
              <a:cs typeface="Microsoft Sans Serif" pitchFamily="34" charset="0"/>
            </a:endParaRPr>
          </a:p>
        </p:txBody>
      </p:sp>
      <p:pic>
        <p:nvPicPr>
          <p:cNvPr id="11" name="Picture 1" descr="C:\Users\Dolors\AppData\Local\Microsoft\Windows\Temporary Internet Files\Content.Outlook\ZV3NTJ34\grafic2-cast.png"/>
          <p:cNvPicPr>
            <a:picLocks noChangeAspect="1" noChangeArrowheads="1"/>
          </p:cNvPicPr>
          <p:nvPr/>
        </p:nvPicPr>
        <p:blipFill>
          <a:blip r:embed="rId4" cstate="print"/>
          <a:srcRect/>
          <a:stretch>
            <a:fillRect/>
          </a:stretch>
        </p:blipFill>
        <p:spPr bwMode="auto">
          <a:xfrm>
            <a:off x="6342937" y="188640"/>
            <a:ext cx="2801063" cy="3024336"/>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3" cstate="print"/>
          <a:srcRect/>
          <a:stretch>
            <a:fillRect/>
          </a:stretch>
        </p:blipFill>
        <p:spPr bwMode="auto">
          <a:xfrm>
            <a:off x="6373688" y="3212976"/>
            <a:ext cx="2590800" cy="3067050"/>
          </a:xfrm>
          <a:prstGeom prst="rect">
            <a:avLst/>
          </a:prstGeom>
          <a:noFill/>
          <a:ln w="9525">
            <a:noFill/>
            <a:miter lim="800000"/>
            <a:headEnd/>
            <a:tailEnd/>
          </a:ln>
          <a:effectLst/>
        </p:spPr>
      </p:pic>
      <p:sp>
        <p:nvSpPr>
          <p:cNvPr id="2" name="1 Marcador de número de diapositiva"/>
          <p:cNvSpPr>
            <a:spLocks noGrp="1"/>
          </p:cNvSpPr>
          <p:nvPr>
            <p:ph type="sldNum" sz="quarter" idx="12"/>
          </p:nvPr>
        </p:nvSpPr>
        <p:spPr/>
        <p:txBody>
          <a:bodyPr/>
          <a:lstStyle/>
          <a:p>
            <a:fld id="{BF80D7A2-A507-48BE-B361-E7D1E902C56B}" type="slidenum">
              <a:rPr lang="ca-ES" smtClean="0"/>
              <a:pPr/>
              <a:t>9</a:t>
            </a:fld>
            <a:endParaRPr lang="ca-ES" dirty="0"/>
          </a:p>
        </p:txBody>
      </p:sp>
      <p:sp>
        <p:nvSpPr>
          <p:cNvPr id="4" name="3 CuadroTexto"/>
          <p:cNvSpPr txBox="1"/>
          <p:nvPr/>
        </p:nvSpPr>
        <p:spPr>
          <a:xfrm>
            <a:off x="323528" y="287650"/>
            <a:ext cx="6192688" cy="769441"/>
          </a:xfrm>
          <a:prstGeom prst="rect">
            <a:avLst/>
          </a:prstGeom>
          <a:noFill/>
        </p:spPr>
        <p:txBody>
          <a:bodyPr wrap="square" rtlCol="0">
            <a:spAutoFit/>
          </a:bodyPr>
          <a:lstStyle/>
          <a:p>
            <a:r>
              <a:rPr lang="es-ES" sz="2400" dirty="0" smtClean="0">
                <a:solidFill>
                  <a:srgbClr val="7C1232"/>
                </a:solidFill>
                <a:latin typeface="Baskerville Old Face" pitchFamily="18" charset="0"/>
              </a:rPr>
              <a:t>Plan Director del Documento Electrónico</a:t>
            </a:r>
          </a:p>
          <a:p>
            <a:r>
              <a:rPr lang="es-ES" sz="2000" dirty="0" smtClean="0">
                <a:solidFill>
                  <a:schemeClr val="tx1">
                    <a:lumMod val="65000"/>
                    <a:lumOff val="35000"/>
                  </a:schemeClr>
                </a:solidFill>
                <a:latin typeface="Baskerville Old Face" pitchFamily="18" charset="0"/>
              </a:rPr>
              <a:t>Ventajas de contar con un Plan Director</a:t>
            </a:r>
          </a:p>
        </p:txBody>
      </p:sp>
      <p:sp>
        <p:nvSpPr>
          <p:cNvPr id="6" name="5 Rectángulo"/>
          <p:cNvSpPr/>
          <p:nvPr/>
        </p:nvSpPr>
        <p:spPr>
          <a:xfrm>
            <a:off x="683568" y="1260000"/>
            <a:ext cx="5544616" cy="4076116"/>
          </a:xfrm>
          <a:prstGeom prst="rect">
            <a:avLst/>
          </a:prstGeom>
        </p:spPr>
        <p:txBody>
          <a:bodyPr wrap="square">
            <a:spAutoFit/>
          </a:bodyPr>
          <a:lstStyle/>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Continuidad</a:t>
            </a:r>
            <a:r>
              <a:rPr lang="es-ES" sz="1200" dirty="0" smtClean="0">
                <a:latin typeface="Verdana" pitchFamily="34" charset="0"/>
                <a:cs typeface="Microsoft Sans Serif" pitchFamily="34" charset="0"/>
              </a:rPr>
              <a:t>: Eventuales revisiones de las estrategias recogidas en el plan producen nuevas versiones sin ruptura entre modelos de gestión.</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Eficiencia</a:t>
            </a:r>
            <a:r>
              <a:rPr lang="es-ES" sz="1200" dirty="0" smtClean="0">
                <a:latin typeface="Verdana" pitchFamily="34" charset="0"/>
                <a:cs typeface="Microsoft Sans Serif" pitchFamily="34" charset="0"/>
              </a:rPr>
              <a:t>: La planificación a medio y largo plazo permite alcanzar mejores rendimientos y minimizar el coste de implantación.</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Interoperabilidad</a:t>
            </a:r>
            <a:r>
              <a:rPr lang="es-ES" sz="1200" dirty="0" smtClean="0">
                <a:latin typeface="Verdana" pitchFamily="34" charset="0"/>
                <a:cs typeface="Microsoft Sans Serif" pitchFamily="34" charset="0"/>
              </a:rPr>
              <a:t>: El plan describe los criterios, formatos y estructuras de nuestros e-documentos, lo que facilita su compartición.</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Cumplimiento normativo</a:t>
            </a:r>
            <a:r>
              <a:rPr lang="es-ES" sz="1200" dirty="0" smtClean="0">
                <a:latin typeface="Verdana" pitchFamily="34" charset="0"/>
                <a:cs typeface="Microsoft Sans Serif" pitchFamily="34" charset="0"/>
              </a:rPr>
              <a:t>: El plan da respuesta a los requerimientos de regulación interna establecidos en algunas normas.</a:t>
            </a:r>
          </a:p>
          <a:p>
            <a:pPr marL="361950" lvl="2" indent="-180975" algn="just">
              <a:lnSpc>
                <a:spcPct val="120000"/>
              </a:lnSpc>
              <a:spcBef>
                <a:spcPts val="300"/>
              </a:spcBef>
              <a:spcAft>
                <a:spcPts val="600"/>
              </a:spcAft>
              <a:buClr>
                <a:srgbClr val="902A2C"/>
              </a:buClr>
              <a:buSzPct val="125000"/>
              <a:buFont typeface="Wingdings" pitchFamily="2" charset="2"/>
              <a:buChar char="§"/>
              <a:defRPr/>
            </a:pPr>
            <a:r>
              <a:rPr lang="es-ES" sz="1200" b="1" dirty="0" smtClean="0">
                <a:solidFill>
                  <a:srgbClr val="7C1232"/>
                </a:solidFill>
                <a:latin typeface="Verdana" pitchFamily="34" charset="0"/>
                <a:cs typeface="Microsoft Sans Serif" pitchFamily="34" charset="0"/>
              </a:rPr>
              <a:t>Gestión del cambio</a:t>
            </a:r>
            <a:r>
              <a:rPr lang="es-ES" sz="1200" dirty="0" smtClean="0">
                <a:latin typeface="Verdana" pitchFamily="34" charset="0"/>
                <a:cs typeface="Microsoft Sans Serif" pitchFamily="34" charset="0"/>
              </a:rPr>
              <a:t>: Al poner de manifiesto la estrategia de la organización, el plan ofrece un marco de referencia coherente, que suaviza la resistencia al cambio de los miembros de una organización.</a:t>
            </a:r>
          </a:p>
        </p:txBody>
      </p:sp>
      <p:sp>
        <p:nvSpPr>
          <p:cNvPr id="8" name="7 Rectángulo"/>
          <p:cNvSpPr/>
          <p:nvPr/>
        </p:nvSpPr>
        <p:spPr>
          <a:xfrm>
            <a:off x="6444207" y="3724114"/>
            <a:ext cx="2408297" cy="208672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0" lvl="2" algn="ctr">
              <a:lnSpc>
                <a:spcPct val="120000"/>
              </a:lnSpc>
              <a:spcBef>
                <a:spcPts val="600"/>
              </a:spcBef>
              <a:spcAft>
                <a:spcPts val="600"/>
              </a:spcAft>
              <a:buClr>
                <a:srgbClr val="902A2C"/>
              </a:buClr>
              <a:buSzPct val="125000"/>
              <a:defRPr/>
            </a:pPr>
            <a:r>
              <a:rPr lang="es-ES" sz="1200" b="1" i="1" dirty="0" smtClean="0">
                <a:solidFill>
                  <a:srgbClr val="7C1232"/>
                </a:solidFill>
                <a:latin typeface="Verdana" pitchFamily="34" charset="0"/>
                <a:cs typeface="Microsoft Sans Serif" pitchFamily="34" charset="0"/>
              </a:rPr>
              <a:t>Disponer de un Plan Director que recoja las estrategias corporativas en relación con la gestión de la documentación evita la dispersión normativa, garantiza la continuidad y la coherencia a largo plazo.</a:t>
            </a:r>
            <a:endParaRPr lang="es-ES" sz="1400" b="1" i="1" dirty="0" smtClean="0">
              <a:solidFill>
                <a:srgbClr val="7C1232"/>
              </a:solidFill>
              <a:latin typeface="Verdana" pitchFamily="34" charset="0"/>
              <a:cs typeface="Microsoft Sans Serif" pitchFamily="34" charset="0"/>
            </a:endParaRPr>
          </a:p>
        </p:txBody>
      </p:sp>
      <p:pic>
        <p:nvPicPr>
          <p:cNvPr id="44034" name="Picture 2" descr="https://encrypted-tbn0.google.com/images?q=tbn:ANd9GcRHX6JhQk0XmvhgWg1ed3Uil3eXjO-adit1EWi_yyGTlHwNKiQc"/>
          <p:cNvPicPr>
            <a:picLocks noChangeAspect="1" noChangeArrowheads="1"/>
          </p:cNvPicPr>
          <p:nvPr/>
        </p:nvPicPr>
        <p:blipFill>
          <a:blip r:embed="rId4" cstate="print"/>
          <a:srcRect/>
          <a:stretch>
            <a:fillRect/>
          </a:stretch>
        </p:blipFill>
        <p:spPr bwMode="auto">
          <a:xfrm>
            <a:off x="6372200" y="908720"/>
            <a:ext cx="2466975" cy="1847851"/>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4558</TotalTime>
  <Words>2990</Words>
  <Application>Microsoft Office PowerPoint</Application>
  <PresentationFormat>Presentación en pantalla (4:3)</PresentationFormat>
  <Paragraphs>220</Paragraphs>
  <Slides>20</Slides>
  <Notes>20</Notes>
  <HiddenSlides>0</HiddenSlides>
  <MMClips>0</MMClips>
  <ScaleCrop>false</ScaleCrop>
  <HeadingPairs>
    <vt:vector size="4" baseType="variant">
      <vt:variant>
        <vt:lpstr>Tema</vt:lpstr>
      </vt:variant>
      <vt:variant>
        <vt:i4>2</vt:i4>
      </vt:variant>
      <vt:variant>
        <vt:lpstr>Títulos de diapositiva</vt:lpstr>
      </vt:variant>
      <vt:variant>
        <vt:i4>20</vt:i4>
      </vt:variant>
    </vt:vector>
  </HeadingPairs>
  <TitlesOfParts>
    <vt:vector size="22" baseType="lpstr">
      <vt:lpstr>Tema de Office</vt:lpstr>
      <vt:lpstr>Diseño personalizado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Company>Gematic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mcollboni</dc:creator>
  <cp:lastModifiedBy>rrabionet</cp:lastModifiedBy>
  <cp:revision>374</cp:revision>
  <dcterms:created xsi:type="dcterms:W3CDTF">2011-02-09T16:29:40Z</dcterms:created>
  <dcterms:modified xsi:type="dcterms:W3CDTF">2012-05-20T20:01:12Z</dcterms:modified>
</cp:coreProperties>
</file>