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5/21/2012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dirty="0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dirty="0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5/21/2012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dirty="0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5/21/2012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5/21/2012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o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a-ES" sz="2000" dirty="0" smtClean="0">
                <a:latin typeface="Georgia" pitchFamily="18" charset="0"/>
              </a:rPr>
              <a:t> Organizando el rompecabezas: la preservación digital como reto ineludible</a:t>
            </a:r>
            <a:br>
              <a:rPr lang="ca-ES" sz="2000" dirty="0" smtClean="0">
                <a:latin typeface="Georgia" pitchFamily="18" charset="0"/>
              </a:rPr>
            </a:br>
            <a:r>
              <a:rPr lang="ca-ES" sz="2000" dirty="0" smtClean="0">
                <a:latin typeface="Georgia" pitchFamily="18" charset="0"/>
              </a:rPr>
              <a:t/>
            </a:r>
            <a:br>
              <a:rPr lang="ca-ES" sz="2000" dirty="0" smtClean="0">
                <a:latin typeface="Georgia" pitchFamily="18" charset="0"/>
              </a:rPr>
            </a:br>
            <a:r>
              <a:rPr lang="ca-ES" sz="2000" dirty="0">
                <a:latin typeface="Georgia" pitchFamily="18" charset="0"/>
              </a:rPr>
              <a:t/>
            </a:r>
            <a:br>
              <a:rPr lang="ca-ES" sz="2000" dirty="0">
                <a:latin typeface="Georgia" pitchFamily="18" charset="0"/>
              </a:rPr>
            </a:br>
            <a:r>
              <a:rPr lang="ca-ES" sz="2000" dirty="0" smtClean="0">
                <a:latin typeface="Georgia" pitchFamily="18" charset="0"/>
              </a:rPr>
              <a:t>Ramon Alberch i Fugueras</a:t>
            </a:r>
            <a:br>
              <a:rPr lang="ca-ES" sz="2000" dirty="0" smtClean="0">
                <a:latin typeface="Georgia" pitchFamily="18" charset="0"/>
              </a:rPr>
            </a:br>
            <a:r>
              <a:rPr lang="ca-ES" sz="2000" dirty="0">
                <a:latin typeface="Georgia" pitchFamily="18" charset="0"/>
              </a:rPr>
              <a:t/>
            </a:r>
            <a:br>
              <a:rPr lang="ca-ES" sz="2000" dirty="0">
                <a:latin typeface="Georgia" pitchFamily="18" charset="0"/>
              </a:rPr>
            </a:br>
            <a:endParaRPr lang="ca-ES" sz="2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57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6. </a:t>
            </a:r>
            <a:r>
              <a:rPr lang="ca-ES" u="sng" dirty="0" smtClean="0"/>
              <a:t>La obsolescencia como principal reto</a:t>
            </a:r>
          </a:p>
          <a:p>
            <a:r>
              <a:rPr lang="ca-ES" dirty="0" smtClean="0"/>
              <a:t>Los retos: superar la obsolescencia tecnológica (la degradación de los soportes, de los formatos de ficheros, de los sistemas operativos y del hardware).</a:t>
            </a:r>
          </a:p>
          <a:p>
            <a:r>
              <a:rPr lang="ca-ES" dirty="0" smtClean="0"/>
              <a:t>Un desafío que complica la gestión de documentos electrónicos a lo largo de todo el ciclo de vida y que encarece extraordinariamente la preservación a largo plazo.</a:t>
            </a:r>
          </a:p>
          <a:p>
            <a:r>
              <a:rPr lang="ca-ES" dirty="0" smtClean="0"/>
              <a:t>La paradoja: pergaminos del siglo X versus expedientes del siglo XXI?. 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8748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7. </a:t>
            </a:r>
            <a:r>
              <a:rPr lang="ca-ES" u="sng" dirty="0" smtClean="0"/>
              <a:t>Seguridad y evaluación de riesgos</a:t>
            </a:r>
          </a:p>
          <a:p>
            <a:r>
              <a:rPr lang="ca-ES" dirty="0" smtClean="0"/>
              <a:t>Las normas ISO 17799: 2005 y 27001: 2005 plantean un código de buenas prácticas para gestionar la seguridad y señalan los requerimientos imprescindibles que se deben garantizar (autenticidad, irrefutabilidad, integridad, confidencialidad, disponibilidad, criticidad y cumplimiento legal). </a:t>
            </a:r>
          </a:p>
          <a:p>
            <a:r>
              <a:rPr lang="ca-ES" dirty="0" smtClean="0"/>
              <a:t>El Esquema Nacional de Seguridad (2010).</a:t>
            </a:r>
          </a:p>
          <a:p>
            <a:r>
              <a:rPr lang="ca-ES" dirty="0" smtClean="0"/>
              <a:t>Certificación de repositorios digitales: el proyecto Nestor.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84575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8. </a:t>
            </a:r>
            <a:r>
              <a:rPr lang="ca-ES" u="sng" dirty="0" smtClean="0"/>
              <a:t>El “cloud computing”, una nebulosa jurídica</a:t>
            </a:r>
          </a:p>
          <a:p>
            <a:r>
              <a:rPr lang="ca-ES" dirty="0" smtClean="0"/>
              <a:t>El almacenaje de información en la “nube” implica la externalización de toda o parte de la información de una organización.</a:t>
            </a:r>
          </a:p>
          <a:p>
            <a:r>
              <a:rPr lang="ca-ES" dirty="0" smtClean="0"/>
              <a:t>Ventajas: ahorro de costes, gestión en manos de expertos.</a:t>
            </a:r>
          </a:p>
          <a:p>
            <a:r>
              <a:rPr lang="ca-ES" dirty="0" smtClean="0"/>
              <a:t>Inconvenientes: inseguridad jurídica. Falta de confianza en la gestión y control de los accesos (confidencialidad) y de los datos (seguridad). El almacenamiento de datos fuera de la Unión Europea.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05821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9. </a:t>
            </a:r>
            <a:r>
              <a:rPr lang="ca-ES" u="sng" dirty="0" smtClean="0"/>
              <a:t>El archivo electrónico o repositorio seguro</a:t>
            </a:r>
          </a:p>
          <a:p>
            <a:r>
              <a:rPr lang="ca-ES" dirty="0" smtClean="0"/>
              <a:t>Sistema de información que almacena objetos digitales de forma segura, garantizando su valor legal y que en el futuro los contenidos sean accesibles, representables y legibles.</a:t>
            </a:r>
          </a:p>
          <a:p>
            <a:r>
              <a:rPr lang="ca-ES" dirty="0" smtClean="0"/>
              <a:t>Las recomendaciones internacionales.</a:t>
            </a:r>
          </a:p>
          <a:p>
            <a:r>
              <a:rPr lang="ca-ES" dirty="0" smtClean="0"/>
              <a:t>Conservación a largo plazo y firma electrónica. 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15035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10. </a:t>
            </a:r>
            <a:r>
              <a:rPr lang="ca-ES" u="sng" dirty="0" smtClean="0"/>
              <a:t>¿Las mismas exigencias para las tres fases del ciclo de vida de los documentos?.</a:t>
            </a:r>
          </a:p>
          <a:p>
            <a:r>
              <a:rPr lang="ca-ES" dirty="0" smtClean="0"/>
              <a:t>Las exigencias requeridas para la preservación y disponibilidad difícilmente pueden ser las mismas en las fases de </a:t>
            </a:r>
            <a:r>
              <a:rPr lang="ca-ES" dirty="0" smtClean="0"/>
              <a:t>trámite, vigencia </a:t>
            </a:r>
            <a:r>
              <a:rPr lang="ca-ES" dirty="0" smtClean="0"/>
              <a:t>e histórica.</a:t>
            </a:r>
          </a:p>
          <a:p>
            <a:r>
              <a:rPr lang="es-ES" dirty="0" smtClean="0"/>
              <a:t>G</a:t>
            </a:r>
            <a:r>
              <a:rPr lang="ca-ES" dirty="0" smtClean="0"/>
              <a:t>estores documentales y repositorios electrónicos</a:t>
            </a:r>
            <a:r>
              <a:rPr lang="ca-ES" dirty="0" smtClean="0"/>
              <a:t>.</a:t>
            </a:r>
          </a:p>
          <a:p>
            <a:r>
              <a:rPr lang="ca-ES" dirty="0" smtClean="0"/>
              <a:t>El papel protagonista de los profesionales de la archivística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61316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a-ES" u="sng" dirty="0" smtClean="0"/>
              <a:t>Consideraciones iniciales</a:t>
            </a:r>
            <a:r>
              <a:rPr lang="ca-ES" dirty="0" smtClean="0"/>
              <a:t>:</a:t>
            </a:r>
          </a:p>
          <a:p>
            <a:r>
              <a:rPr lang="ca-ES" dirty="0"/>
              <a:t> </a:t>
            </a:r>
            <a:r>
              <a:rPr lang="ca-ES" dirty="0" smtClean="0"/>
              <a:t>  -Veinte años después: seguimos esperando la oficina sin papel.</a:t>
            </a:r>
          </a:p>
          <a:p>
            <a:r>
              <a:rPr lang="ca-ES" dirty="0" smtClean="0"/>
              <a:t>   -De la fascinación tecnológica a la asunción de la GED como un complejo –y creciente- rompecabezas.      </a:t>
            </a:r>
          </a:p>
          <a:p>
            <a:r>
              <a:rPr lang="ca-ES" dirty="0"/>
              <a:t> </a:t>
            </a:r>
            <a:r>
              <a:rPr lang="ca-ES" dirty="0" smtClean="0"/>
              <a:t>  -La alianza interdisciplinar como un requisito ineludible. Matrimonios de conveniencia...</a:t>
            </a:r>
          </a:p>
          <a:p>
            <a:r>
              <a:rPr lang="ca-ES" dirty="0"/>
              <a:t> </a:t>
            </a:r>
            <a:r>
              <a:rPr lang="ca-ES" dirty="0" smtClean="0"/>
              <a:t>  -La planificación –planes directores, hojas de ruta- como elementos necesarios para evitar actuaciones aisladas e improvisadas.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97301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La preservación del documento/expediente electrónico deviene una urgencia cuya resolución no se puede seguir aplazando.</a:t>
            </a:r>
          </a:p>
          <a:p>
            <a:r>
              <a:rPr lang="ca-ES" dirty="0" smtClean="0"/>
              <a:t>Constituye un tema de responsabilidad institucional en la medida que afecta la gestión corporativa de los sistemas de información y la memoria histórica.  </a:t>
            </a:r>
          </a:p>
          <a:p>
            <a:r>
              <a:rPr lang="ca-ES" dirty="0" smtClean="0"/>
              <a:t>La constatación de un desequilibrio: gran proliferación de herramientas de creación y gestión de documentos, y una notable escasez de herramientas de preservación.  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3523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1</a:t>
            </a:r>
            <a:r>
              <a:rPr lang="ca-ES" u="sng" dirty="0" smtClean="0"/>
              <a:t>. La formulación de un plan de preservación</a:t>
            </a:r>
          </a:p>
          <a:p>
            <a:r>
              <a:rPr lang="ca-ES" dirty="0" smtClean="0"/>
              <a:t>La falta de políticas de conservación y acceso a los documentos en papel constituye un error que no puede repetirse en los documentos electrónicos.</a:t>
            </a:r>
          </a:p>
          <a:p>
            <a:r>
              <a:rPr lang="ca-ES" dirty="0" smtClean="0"/>
              <a:t>Plan de preservación: las políticas, las obligaciones legales, las limitaciones de la organización, las limitaciones técnicas, las necesidades del usuario y los fines de preservación. </a:t>
            </a:r>
          </a:p>
          <a:p>
            <a:r>
              <a:rPr lang="ca-ES" dirty="0" smtClean="0"/>
              <a:t>Las condiciones requeridas para la preservación de documentos a largo plazo.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96922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2. </a:t>
            </a:r>
            <a:r>
              <a:rPr lang="ca-ES" u="sng" dirty="0" smtClean="0"/>
              <a:t>Una notable intensidad normativa</a:t>
            </a:r>
          </a:p>
          <a:p>
            <a:r>
              <a:rPr lang="ca-ES" dirty="0" smtClean="0"/>
              <a:t>Confluencia de la legislación gubernamental y de las normas internacionales (ISO).</a:t>
            </a:r>
          </a:p>
          <a:p>
            <a:r>
              <a:rPr lang="ca-ES" dirty="0" smtClean="0"/>
              <a:t>Firma electrónica, acceso electrónico de los ciudadanos a los servicios públicos y esquemas nacionales de interoperabilidad y seguridad.</a:t>
            </a:r>
          </a:p>
          <a:p>
            <a:r>
              <a:rPr lang="ca-ES" dirty="0" smtClean="0"/>
              <a:t>Las normas ISO: 14721 (OAIS), 18492 (conservación a largo plazo de documentos electrónicos), 19005 (PDF/A), 23081 (metadatos), 17799 y 27001 (seguridad), calidad, análisis de procesos y digitalización. 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01760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Las normas de gestión de documentos:</a:t>
            </a:r>
          </a:p>
          <a:p>
            <a:r>
              <a:rPr lang="ca-ES" dirty="0"/>
              <a:t> </a:t>
            </a:r>
            <a:r>
              <a:rPr lang="ca-ES" dirty="0" smtClean="0"/>
              <a:t>  -15489, 1-2 en gestión documental</a:t>
            </a:r>
          </a:p>
          <a:p>
            <a:r>
              <a:rPr lang="ca-ES" dirty="0"/>
              <a:t> </a:t>
            </a:r>
            <a:r>
              <a:rPr lang="ca-ES" dirty="0" smtClean="0"/>
              <a:t>  -La família de las normas ISO 30300: </a:t>
            </a:r>
          </a:p>
          <a:p>
            <a:r>
              <a:rPr lang="ca-ES" dirty="0"/>
              <a:t> </a:t>
            </a:r>
            <a:r>
              <a:rPr lang="ca-ES" dirty="0" smtClean="0"/>
              <a:t>    -30300: Sistema de gestión para los documentos. Fundamentos y vocabulario.</a:t>
            </a:r>
          </a:p>
          <a:p>
            <a:r>
              <a:rPr lang="ca-ES" dirty="0"/>
              <a:t> </a:t>
            </a:r>
            <a:r>
              <a:rPr lang="ca-ES" dirty="0" smtClean="0"/>
              <a:t>    -30301: Información y documentación. Sistema de gestión para los documentos. Requisitos.</a:t>
            </a:r>
          </a:p>
          <a:p>
            <a:r>
              <a:rPr lang="ca-ES" dirty="0"/>
              <a:t> </a:t>
            </a:r>
            <a:r>
              <a:rPr lang="ca-ES" dirty="0" smtClean="0"/>
              <a:t>    -30303: auditoria y certificación (2013).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75980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a-ES" dirty="0" smtClean="0"/>
              <a:t>3. </a:t>
            </a:r>
            <a:r>
              <a:rPr lang="ca-ES" u="sng" dirty="0" smtClean="0"/>
              <a:t>La sostenibilidad económica</a:t>
            </a:r>
          </a:p>
          <a:p>
            <a:r>
              <a:rPr lang="ca-ES" dirty="0" smtClean="0"/>
              <a:t>Conciencia creciente de referirnos a un proceso de un coste notable.</a:t>
            </a:r>
          </a:p>
          <a:p>
            <a:r>
              <a:rPr lang="es-ES" dirty="0" smtClean="0"/>
              <a:t>L</a:t>
            </a:r>
            <a:r>
              <a:rPr lang="ca-ES" dirty="0" smtClean="0"/>
              <a:t>a valoración del coste de un sistema de preservación. Proyectos Erpanet y Life.</a:t>
            </a:r>
          </a:p>
          <a:p>
            <a:r>
              <a:rPr lang="ca-ES" dirty="0" smtClean="0"/>
              <a:t>La posibilidad de rentabilizar los recursos destinados a las TIC mediante la explotación sensata de la información del sector público (RISP).</a:t>
            </a:r>
          </a:p>
          <a:p>
            <a:r>
              <a:rPr lang="ca-ES" dirty="0" smtClean="0"/>
              <a:t>Mercado  estimado en el 1% del PNB (1999) y entre 26 y 47.000 millones de euros en la Unión Europea (2006).</a:t>
            </a:r>
          </a:p>
        </p:txBody>
      </p:sp>
    </p:spTree>
    <p:extLst>
      <p:ext uri="{BB962C8B-B14F-4D97-AF65-F5344CB8AC3E}">
        <p14:creationId xmlns:p14="http://schemas.microsoft.com/office/powerpoint/2010/main" val="314973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4. </a:t>
            </a:r>
            <a:r>
              <a:rPr lang="ca-ES" u="sng" dirty="0" smtClean="0"/>
              <a:t>Las estrategias de preservación</a:t>
            </a:r>
          </a:p>
          <a:p>
            <a:r>
              <a:rPr lang="ca-ES" dirty="0" smtClean="0"/>
              <a:t>La superación de la obsolescencia tecnológica deviene un reto de resolución prioritaria. Posibilidades:</a:t>
            </a:r>
          </a:p>
          <a:p>
            <a:r>
              <a:rPr lang="ca-ES" dirty="0"/>
              <a:t> </a:t>
            </a:r>
            <a:r>
              <a:rPr lang="ca-ES" dirty="0" smtClean="0"/>
              <a:t>  -La conservación de la tecnología original</a:t>
            </a:r>
          </a:p>
          <a:p>
            <a:r>
              <a:rPr lang="ca-ES" dirty="0"/>
              <a:t> </a:t>
            </a:r>
            <a:r>
              <a:rPr lang="ca-ES" dirty="0" smtClean="0"/>
              <a:t>  -La migración periódica de los documentos electrónicos</a:t>
            </a:r>
          </a:p>
          <a:p>
            <a:r>
              <a:rPr lang="ca-ES" dirty="0"/>
              <a:t> </a:t>
            </a:r>
            <a:r>
              <a:rPr lang="ca-ES" dirty="0" smtClean="0"/>
              <a:t>  -</a:t>
            </a:r>
            <a:r>
              <a:rPr lang="ca-ES" dirty="0"/>
              <a:t>L</a:t>
            </a:r>
            <a:r>
              <a:rPr lang="ca-ES" dirty="0" smtClean="0"/>
              <a:t>a emulación  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24543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a-ES" dirty="0" smtClean="0"/>
              <a:t>5. </a:t>
            </a:r>
            <a:r>
              <a:rPr lang="ca-ES" u="sng" dirty="0" smtClean="0"/>
              <a:t>Un incremento exponencial de las experiencias </a:t>
            </a:r>
          </a:p>
          <a:p>
            <a:r>
              <a:rPr lang="ca-ES" dirty="0" smtClean="0"/>
              <a:t>Impulso extraordinario de proyectos de preservación digital fundamentalmente a partir del modelo OAIS.</a:t>
            </a:r>
          </a:p>
          <a:p>
            <a:r>
              <a:rPr lang="ca-ES" dirty="0" smtClean="0"/>
              <a:t>ISO 14721: 2003 (OAIS). Cinco funciones clave: adquisición, gestión del archivo, gestión de los datos, la función de administración y de acceso.</a:t>
            </a:r>
          </a:p>
          <a:p>
            <a:r>
              <a:rPr lang="ca-ES" dirty="0" smtClean="0"/>
              <a:t>Proyectos relevantes: Interpares, Mets, Xena, Safe, Caspar y Fedora.</a:t>
            </a:r>
          </a:p>
          <a:p>
            <a:r>
              <a:rPr lang="es-ES" dirty="0" smtClean="0"/>
              <a:t>A</a:t>
            </a:r>
            <a:r>
              <a:rPr lang="ca-ES" dirty="0" smtClean="0"/>
              <a:t>uditar y certificar la idoneidad: Nestor, Trac y Drambora. 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58973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olució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Revolución.thmx</Template>
  <TotalTime>127</TotalTime>
  <Words>907</Words>
  <Application>Microsoft Office PowerPoint</Application>
  <PresentationFormat>Presentació en pantalla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14</vt:i4>
      </vt:variant>
    </vt:vector>
  </HeadingPairs>
  <TitlesOfParts>
    <vt:vector size="15" baseType="lpstr">
      <vt:lpstr>Revolución</vt:lpstr>
      <vt:lpstr> Organizando el rompecabezas: la preservación digital como reto ineludible   Ramon Alberch i Fugueras  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requisitos ineludibles  para la preservación de documentos electrónicos: un decálogo   Ramon Alberch i Fugueras  Escuela Superior de Archivística i Gestión de Documentos (ESAGED-UAB)</dc:title>
  <dc:creator>Ramon</dc:creator>
  <cp:lastModifiedBy>Ramon Alberch Figueres</cp:lastModifiedBy>
  <cp:revision>19</cp:revision>
  <cp:lastPrinted>2011-11-07T11:58:28Z</cp:lastPrinted>
  <dcterms:created xsi:type="dcterms:W3CDTF">2011-11-07T10:17:36Z</dcterms:created>
  <dcterms:modified xsi:type="dcterms:W3CDTF">2012-05-21T07:51:13Z</dcterms:modified>
</cp:coreProperties>
</file>